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59" r:id="rId4"/>
    <p:sldId id="260" r:id="rId5"/>
    <p:sldId id="264" r:id="rId6"/>
    <p:sldId id="266" r:id="rId7"/>
    <p:sldId id="261" r:id="rId8"/>
    <p:sldId id="270" r:id="rId9"/>
    <p:sldId id="268" r:id="rId10"/>
    <p:sldId id="271" r:id="rId11"/>
    <p:sldId id="272" r:id="rId12"/>
    <p:sldId id="293" r:id="rId13"/>
    <p:sldId id="269" r:id="rId14"/>
    <p:sldId id="258" r:id="rId15"/>
    <p:sldId id="263" r:id="rId16"/>
    <p:sldId id="267" r:id="rId17"/>
    <p:sldId id="29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Bodman" initials="E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87" autoAdjust="0"/>
    <p:restoredTop sz="94676" autoAdjust="0"/>
  </p:normalViewPr>
  <p:slideViewPr>
    <p:cSldViewPr>
      <p:cViewPr varScale="1">
        <p:scale>
          <a:sx n="128" d="100"/>
          <a:sy n="128" d="100"/>
        </p:scale>
        <p:origin x="73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275D6-F103-43A6-A28B-4EBE886E4971}" type="datetimeFigureOut">
              <a:rPr lang="nb-NO" smtClean="0"/>
              <a:t>01.11.2017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0F812-5DF2-4B73-A19E-F7AEF647A9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62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0F812-5DF2-4B73-A19E-F7AEF647A9F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10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0F812-5DF2-4B73-A19E-F7AEF647A9F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182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628801"/>
            <a:ext cx="7772400" cy="3168352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KFUK-</a:t>
            </a:r>
            <a:br>
              <a:rPr lang="nb-NO" dirty="0"/>
            </a:br>
            <a:r>
              <a:rPr lang="nb-NO" dirty="0"/>
              <a:t>KFUM-SPEIDERNE</a:t>
            </a:r>
            <a:br>
              <a:rPr lang="nb-NO" dirty="0"/>
            </a:br>
            <a:r>
              <a:rPr lang="nb-NO" dirty="0"/>
              <a:t>2013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5445224"/>
            <a:ext cx="7632848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58D-EA49-47E0-AC3F-B86EC998B567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B8B28B86-5993-4E4A-AE66-C80BDB92606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197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C947-99A0-4450-BBE2-A84F875297F4}" type="datetime1">
              <a:rPr lang="nb-NO" smtClean="0"/>
              <a:t>01.11.2017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B8B28B86-5993-4E4A-AE66-C80BDB92606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609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9EE-22FF-40E9-9556-B545F059C735}" type="datetime1">
              <a:rPr lang="nb-NO" smtClean="0"/>
              <a:t>01.11.2017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B8B28B86-5993-4E4A-AE66-C80BDB92606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504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B8B28B86-5993-4E4A-AE66-C80BDB92606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832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D0EE-CD1C-4369-809C-499CEDF1DF4D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B8B28B86-5993-4E4A-AE66-C80BDB92606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522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FC53-1C97-4B4A-AC82-46550E030A4D}" type="datetime1">
              <a:rPr lang="nb-NO" smtClean="0"/>
              <a:t>01.11.2017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B8B28B86-5993-4E4A-AE66-C80BDB92606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852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C9F-9BAF-4452-8E65-A94498C81A47}" type="datetime1">
              <a:rPr lang="nb-NO" smtClean="0"/>
              <a:t>01.11.2017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B8B28B86-5993-4E4A-AE66-C80BDB92606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438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533-83FC-47BB-94E6-CFBED2D0700B}" type="datetime1">
              <a:rPr lang="nb-NO" smtClean="0"/>
              <a:t>01.11.2017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F326CC-6EDC-47AD-BDC2-0D7E1B1D43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420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EC1A-EE95-49AB-812B-09AC8E9D2BBD}" type="datetime1">
              <a:rPr lang="nb-NO" smtClean="0"/>
              <a:t>01.11.2017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F326CC-6EDC-47AD-BDC2-0D7E1B1D43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28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FCEA-C132-414F-A2A7-7B9D803EF38F}" type="datetime1">
              <a:rPr lang="nb-NO" smtClean="0"/>
              <a:t>01.11.2017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F326CC-6EDC-47AD-BDC2-0D7E1B1D43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06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C84D-B52C-4F9A-9823-8A9B8EFB7D4F}" type="datetime1">
              <a:rPr lang="nb-NO" smtClean="0"/>
              <a:t>01.11.2017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B8B28B86-5993-4E4A-AE66-C80BDB92606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791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38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832F67EF-6220-4299-BBD7-81EE919B6FF9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cxnSp>
        <p:nvCxnSpPr>
          <p:cNvPr id="7" name="Rett linje 6"/>
          <p:cNvCxnSpPr/>
          <p:nvPr/>
        </p:nvCxnSpPr>
        <p:spPr>
          <a:xfrm>
            <a:off x="-108520" y="6309320"/>
            <a:ext cx="8280920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B8B28B86-5993-4E4A-AE66-C80BDB92606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261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 spc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vandrerprogram_web_NY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3168352"/>
          </a:xfrm>
        </p:spPr>
        <p:txBody>
          <a:bodyPr/>
          <a:lstStyle/>
          <a:p>
            <a:r>
              <a:rPr lang="nb-NO" sz="5400" dirty="0"/>
              <a:t>Speiderprogram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632848" cy="1152128"/>
          </a:xfrm>
        </p:spPr>
        <p:txBody>
          <a:bodyPr>
            <a:normAutofit/>
          </a:bodyPr>
          <a:lstStyle/>
          <a:p>
            <a:r>
              <a:rPr lang="nb-NO" dirty="0"/>
              <a:t>Workshop: Aktivitetsløype</a:t>
            </a:r>
          </a:p>
          <a:p>
            <a:r>
              <a:rPr lang="nb-NO" dirty="0"/>
              <a:t>Lederkonferansen</a:t>
            </a:r>
          </a:p>
        </p:txBody>
      </p:sp>
    </p:spTree>
    <p:extLst>
      <p:ext uri="{BB962C8B-B14F-4D97-AF65-F5344CB8AC3E}">
        <p14:creationId xmlns:p14="http://schemas.microsoft.com/office/powerpoint/2010/main" val="161773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Semestermerker for stifinnere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7" name="Plassholder for innhold 1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29" y="2316153"/>
            <a:ext cx="1438458" cy="2464066"/>
          </a:xfrm>
        </p:spPr>
      </p:pic>
      <p:sp>
        <p:nvSpPr>
          <p:cNvPr id="8" name="TekstSylinder 7"/>
          <p:cNvSpPr txBox="1"/>
          <p:nvPr/>
        </p:nvSpPr>
        <p:spPr>
          <a:xfrm>
            <a:off x="1154109" y="5107332"/>
            <a:ext cx="129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Ild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947229" y="5099094"/>
            <a:ext cx="137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Vann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348587" y="5107332"/>
            <a:ext cx="129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Himmel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565712" y="5107332"/>
            <a:ext cx="129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Jord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0" y="2312483"/>
            <a:ext cx="1440601" cy="246773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32" y="2312483"/>
            <a:ext cx="1440601" cy="246773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16253"/>
            <a:ext cx="1438400" cy="24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6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Aktivitetsmerker for stifinnere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7" name="Plassholder for innhold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3" y="2307618"/>
            <a:ext cx="1920352" cy="1920352"/>
          </a:xfr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24" y="2307618"/>
            <a:ext cx="1920352" cy="192035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07618"/>
            <a:ext cx="1920352" cy="192035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510442" y="5059500"/>
            <a:ext cx="512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Et til to møter eller en tur</a:t>
            </a:r>
          </a:p>
        </p:txBody>
      </p:sp>
    </p:spTree>
    <p:extLst>
      <p:ext uri="{BB962C8B-B14F-4D97-AF65-F5344CB8AC3E}">
        <p14:creationId xmlns:p14="http://schemas.microsoft.com/office/powerpoint/2010/main" val="267510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6049"/>
            <a:ext cx="6624736" cy="6216212"/>
          </a:xfrm>
        </p:spPr>
      </p:pic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963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2998464" cy="26601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Vandrerprogram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318124" y="1809951"/>
            <a:ext cx="8229600" cy="4525963"/>
          </a:xfrm>
        </p:spPr>
        <p:txBody>
          <a:bodyPr/>
          <a:lstStyle/>
          <a:p>
            <a:r>
              <a:rPr lang="nb-NO" dirty="0"/>
              <a:t>5.-10. klasse</a:t>
            </a:r>
          </a:p>
          <a:p>
            <a:r>
              <a:rPr lang="nb-NO" dirty="0"/>
              <a:t>Blått skjerf </a:t>
            </a:r>
            <a:r>
              <a:rPr lang="nb-NO" sz="2800" dirty="0"/>
              <a:t>(5.-7.klasse)</a:t>
            </a:r>
          </a:p>
          <a:p>
            <a:r>
              <a:rPr lang="nb-NO" dirty="0"/>
              <a:t>Grønn skjerf </a:t>
            </a:r>
            <a:r>
              <a:rPr lang="nb-NO" sz="2800" dirty="0"/>
              <a:t>(8.-10.klasse)</a:t>
            </a:r>
          </a:p>
          <a:p>
            <a:r>
              <a:rPr lang="nb-NO" sz="2800" dirty="0"/>
              <a:t>Patruljeførere og assistenter </a:t>
            </a:r>
            <a:br>
              <a:rPr lang="nb-NO" sz="2800" dirty="0"/>
            </a:br>
            <a:r>
              <a:rPr lang="nb-NO" sz="2800" dirty="0"/>
              <a:t>har eget distinksjonsmerke på skjorte </a:t>
            </a:r>
            <a:br>
              <a:rPr lang="nb-NO" sz="2800" dirty="0"/>
            </a:br>
            <a:r>
              <a:rPr lang="nb-NO" sz="2800" dirty="0"/>
              <a:t>(og eventuelt på skjerf)</a:t>
            </a:r>
            <a:endParaRPr lang="nb-NO" dirty="0"/>
          </a:p>
          <a:p>
            <a:r>
              <a:rPr lang="nb-NO" dirty="0"/>
              <a:t>Fire grader</a:t>
            </a:r>
          </a:p>
          <a:p>
            <a:r>
              <a:rPr lang="nb-NO" dirty="0"/>
              <a:t>90 aktivitetsmerker</a:t>
            </a:r>
          </a:p>
        </p:txBody>
      </p:sp>
    </p:spTree>
    <p:extLst>
      <p:ext uri="{BB962C8B-B14F-4D97-AF65-F5344CB8AC3E}">
        <p14:creationId xmlns:p14="http://schemas.microsoft.com/office/powerpoint/2010/main" val="382761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Gradsprogram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Fire grader</a:t>
            </a:r>
          </a:p>
          <a:p>
            <a:r>
              <a:rPr lang="nb-NO" dirty="0"/>
              <a:t>Kravene er strukturert etter de fem verdiene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AA92-E9D0-4CD2-BA06-25ECA75B1DC4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7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1126056" cy="226797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98" y="1691108"/>
            <a:ext cx="1126056" cy="226797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87" y="1710959"/>
            <a:ext cx="1126056" cy="226797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12" y="1696469"/>
            <a:ext cx="1110197" cy="22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>
                <a:hlinkClick r:id="rId2" action="ppaction://hlinkfile"/>
              </a:rPr>
              <a:t>Vandrergrader</a:t>
            </a:r>
            <a:endParaRPr lang="nb-NO" dirty="0"/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740649"/>
              </p:ext>
            </p:extLst>
          </p:nvPr>
        </p:nvGraphicFramePr>
        <p:xfrm>
          <a:off x="395536" y="1340768"/>
          <a:ext cx="8229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Klasse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baseline="0" dirty="0"/>
                        <a:t>Skjerf / Speiderstigen</a:t>
                      </a:r>
                      <a:endParaRPr lang="nb-NO" sz="17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Mulig</a:t>
                      </a:r>
                      <a:r>
                        <a:rPr lang="nb-NO" sz="1700" baseline="0" dirty="0"/>
                        <a:t> gradsprogresjon</a:t>
                      </a:r>
                      <a:endParaRPr lang="nb-NO" sz="17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5.klasse høst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Blått, 5. – 7. klasse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Aspirant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5.klasse Vår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Blått, 5. – 7. klasse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Bronse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6.</a:t>
                      </a:r>
                      <a:r>
                        <a:rPr lang="nb-NO" sz="1700" baseline="0" dirty="0"/>
                        <a:t>klasse høst</a:t>
                      </a:r>
                      <a:endParaRPr lang="nb-NO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Blått, 5. – 7. klasse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Bronse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6.klasse vår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Blått, 5. – 7. klasse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Bronse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7.</a:t>
                      </a:r>
                      <a:r>
                        <a:rPr lang="nb-NO" sz="1700" baseline="0" dirty="0"/>
                        <a:t>klasse høst</a:t>
                      </a:r>
                      <a:endParaRPr lang="nb-NO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Blått, 5. – 7. klasse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Bronse / Sølv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7.klasse vår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Blått, 5. – 7. klasse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Sølv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8.klasse høst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Grønt, 8.</a:t>
                      </a:r>
                      <a:r>
                        <a:rPr lang="nb-NO" sz="1700" baseline="0" dirty="0"/>
                        <a:t> – 10. klasse</a:t>
                      </a:r>
                      <a:endParaRPr lang="nb-NO" sz="17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Sølv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8.</a:t>
                      </a:r>
                      <a:r>
                        <a:rPr lang="nb-NO" sz="1700" baseline="0" dirty="0"/>
                        <a:t>klasse vår</a:t>
                      </a:r>
                      <a:endParaRPr lang="nb-NO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Grønt, 8.</a:t>
                      </a:r>
                      <a:r>
                        <a:rPr lang="nb-NO" sz="1700" baseline="0" dirty="0"/>
                        <a:t> – 10. klasse</a:t>
                      </a:r>
                      <a:endParaRPr lang="nb-NO" sz="17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Sølv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9.klasse høst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Grønt, 8.</a:t>
                      </a:r>
                      <a:r>
                        <a:rPr lang="nb-NO" sz="1700" baseline="0" dirty="0"/>
                        <a:t> – 10. klasse</a:t>
                      </a:r>
                      <a:endParaRPr lang="nb-NO" sz="17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Sølv / Gull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9.</a:t>
                      </a:r>
                      <a:r>
                        <a:rPr lang="nb-NO" sz="1700" baseline="0" dirty="0"/>
                        <a:t>klasse vår</a:t>
                      </a:r>
                      <a:endParaRPr lang="nb-NO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Grønt, 8.</a:t>
                      </a:r>
                      <a:r>
                        <a:rPr lang="nb-NO" sz="1700" baseline="0" dirty="0"/>
                        <a:t> – 10. klasse</a:t>
                      </a:r>
                      <a:endParaRPr lang="nb-NO" sz="17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Gull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10.klasse høst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Grønt, 8.</a:t>
                      </a:r>
                      <a:r>
                        <a:rPr lang="nb-NO" sz="1700" baseline="0" dirty="0"/>
                        <a:t> – 10. klasse</a:t>
                      </a:r>
                      <a:endParaRPr lang="nb-NO" sz="17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Gull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241">
                <a:tc>
                  <a:txBody>
                    <a:bodyPr/>
                    <a:lstStyle/>
                    <a:p>
                      <a:r>
                        <a:rPr lang="nb-NO" sz="1700" dirty="0"/>
                        <a:t>10.</a:t>
                      </a:r>
                      <a:r>
                        <a:rPr lang="nb-NO" sz="1700" baseline="0" dirty="0"/>
                        <a:t>klasse vår</a:t>
                      </a:r>
                      <a:endParaRPr lang="nb-NO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Grønt, 8.</a:t>
                      </a:r>
                      <a:r>
                        <a:rPr lang="nb-NO" sz="1700" baseline="0" dirty="0"/>
                        <a:t> – 10. klasse</a:t>
                      </a:r>
                      <a:endParaRPr lang="nb-NO" sz="17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Gull/ roveraspirant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681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Aktivitetsmerker for vandrere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4" y="2564904"/>
            <a:ext cx="2115392" cy="2115392"/>
          </a:xfrm>
        </p:spPr>
      </p:pic>
      <p:pic>
        <p:nvPicPr>
          <p:cNvPr id="6" name="Bild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2115392" cy="211539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00" y="2564904"/>
            <a:ext cx="2115392" cy="2115392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2719640" y="516127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To til tre møter eller en tur</a:t>
            </a:r>
          </a:p>
        </p:txBody>
      </p:sp>
    </p:spTree>
    <p:extLst>
      <p:ext uri="{BB962C8B-B14F-4D97-AF65-F5344CB8AC3E}">
        <p14:creationId xmlns:p14="http://schemas.microsoft.com/office/powerpoint/2010/main" val="421064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6004"/>
            <a:ext cx="4038600" cy="2914354"/>
          </a:xfrm>
        </p:spPr>
      </p:pic>
      <p:pic>
        <p:nvPicPr>
          <p:cNvPr id="11" name="Plassholder for innhold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03642"/>
            <a:ext cx="4038600" cy="4119079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376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Roverprogram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1.klasse VGS – 25 år</a:t>
            </a:r>
          </a:p>
          <a:p>
            <a:r>
              <a:rPr lang="nb-NO" dirty="0"/>
              <a:t>Burgunderrødt skjerf</a:t>
            </a:r>
          </a:p>
          <a:p>
            <a:r>
              <a:rPr lang="nb-NO" dirty="0"/>
              <a:t>Rovermentor</a:t>
            </a:r>
          </a:p>
          <a:p>
            <a:r>
              <a:rPr lang="nb-NO" dirty="0"/>
              <a:t>Roverekspert</a:t>
            </a:r>
          </a:p>
          <a:p>
            <a:r>
              <a:rPr lang="nb-NO" dirty="0"/>
              <a:t>30 aktivitetsmerker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912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Rovermentor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Skal sikre at roverlaget/lagleder har en veileder og ressurs i gruppen</a:t>
            </a:r>
          </a:p>
          <a:p>
            <a:endParaRPr lang="nb-NO" dirty="0"/>
          </a:p>
          <a:p>
            <a:r>
              <a:rPr lang="nb-NO" dirty="0"/>
              <a:t>Komme med innspill, informasjon og ideer</a:t>
            </a:r>
          </a:p>
          <a:p>
            <a:endParaRPr lang="nb-NO" dirty="0"/>
          </a:p>
          <a:p>
            <a:r>
              <a:rPr lang="nb-NO" dirty="0"/>
              <a:t>Skal ikke være med i roverlaget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718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PROGRAM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22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Roverekspert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Strukturert etter de fem kjerneverdiene</a:t>
            </a:r>
          </a:p>
          <a:p>
            <a:endParaRPr lang="nb-NO" dirty="0"/>
          </a:p>
          <a:p>
            <a:r>
              <a:rPr lang="nb-NO" dirty="0"/>
              <a:t>Avsluttes med en prosjektoppgave som Rovernemnda godkjenner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929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Aktivitetsmerker for rovere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21</a:t>
            </a:fld>
            <a:endParaRPr lang="nb-NO" dirty="0"/>
          </a:p>
        </p:txBody>
      </p:sp>
      <p:pic>
        <p:nvPicPr>
          <p:cNvPr id="7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2144346"/>
            <a:ext cx="2131382" cy="2131382"/>
          </a:xfr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76" y="2144346"/>
            <a:ext cx="2131382" cy="213138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96" y="2144346"/>
            <a:ext cx="2131382" cy="213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9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Speiderstigen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Speiderstigen er hjørnesteinen i programmet</a:t>
            </a:r>
          </a:p>
          <a:p>
            <a:r>
              <a:rPr lang="nb-NO" sz="2400" dirty="0"/>
              <a:t>Sikrer tilpasset nivå, progresjon «man skal klatre oppover»</a:t>
            </a:r>
          </a:p>
          <a:p>
            <a:r>
              <a:rPr lang="nb-NO" sz="2400" dirty="0"/>
              <a:t>Kan – Kjenner - Erfart</a:t>
            </a:r>
          </a:p>
          <a:p>
            <a:r>
              <a:rPr lang="nb-NO" sz="2400" dirty="0"/>
              <a:t>Lederverktøy: «Det er dette vi skal gjøre»</a:t>
            </a:r>
          </a:p>
          <a:p>
            <a:r>
              <a:rPr lang="nb-NO" sz="2400" dirty="0"/>
              <a:t>Strukturert etter de fem verdiene:</a:t>
            </a:r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25144"/>
            <a:ext cx="4099560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9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32056"/>
            <a:ext cx="1043608" cy="10436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Fra speiderstigen</a:t>
            </a:r>
            <a:br>
              <a:rPr lang="nb-NO" dirty="0"/>
            </a:br>
            <a:r>
              <a:rPr lang="nb-NO" sz="3100" dirty="0"/>
              <a:t>Tema: Orientering  Ressurs: Orienteringsmerke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numCol="4" spcCol="216000">
            <a:noAutofit/>
          </a:bodyPr>
          <a:lstStyle/>
          <a:p>
            <a:pPr marL="0" indent="0">
              <a:buNone/>
            </a:pPr>
            <a:r>
              <a:rPr lang="nb-NO" sz="1700" b="1" dirty="0"/>
              <a:t>Oppdager</a:t>
            </a:r>
          </a:p>
          <a:p>
            <a:endParaRPr lang="nb-NO" sz="1700" dirty="0"/>
          </a:p>
          <a:p>
            <a:pPr marL="0" indent="0">
              <a:buNone/>
            </a:pPr>
            <a:r>
              <a:rPr lang="nb-NO" sz="1700" dirty="0"/>
              <a:t>Kan en oppdager de vanligste </a:t>
            </a:r>
            <a:r>
              <a:rPr lang="nb-NO" sz="1700" dirty="0" err="1"/>
              <a:t>karttegnene</a:t>
            </a:r>
            <a:endParaRPr lang="nb-NO" sz="1700" dirty="0"/>
          </a:p>
          <a:p>
            <a:endParaRPr lang="nb-NO" sz="1700" dirty="0"/>
          </a:p>
          <a:p>
            <a:pPr marL="0" indent="0">
              <a:buNone/>
            </a:pPr>
            <a:r>
              <a:rPr lang="nb-NO" sz="1700" dirty="0"/>
              <a:t>Har en oppdager erfart å bruke et kart sammen med andre, til å finne en skatt på et kjent område</a:t>
            </a:r>
          </a:p>
          <a:p>
            <a:endParaRPr lang="nb-NO" sz="1700" dirty="0"/>
          </a:p>
          <a:p>
            <a:endParaRPr lang="nb-NO" sz="1700" dirty="0"/>
          </a:p>
          <a:p>
            <a:pPr marL="0" indent="0">
              <a:buNone/>
            </a:pPr>
            <a:endParaRPr lang="nb-NO" sz="1700" b="1" dirty="0"/>
          </a:p>
          <a:p>
            <a:pPr marL="0" indent="0">
              <a:buNone/>
            </a:pPr>
            <a:endParaRPr lang="nb-NO" sz="1700" b="1" dirty="0"/>
          </a:p>
          <a:p>
            <a:pPr marL="0" indent="0">
              <a:buNone/>
            </a:pPr>
            <a:endParaRPr lang="nb-NO" sz="1700" b="1" dirty="0"/>
          </a:p>
          <a:p>
            <a:pPr marL="0" indent="0">
              <a:buNone/>
            </a:pPr>
            <a:r>
              <a:rPr lang="nb-NO" sz="1700" b="1" dirty="0"/>
              <a:t>Stifinner</a:t>
            </a:r>
          </a:p>
          <a:p>
            <a:pPr marL="0" indent="0">
              <a:buNone/>
            </a:pPr>
            <a:endParaRPr lang="nb-NO" sz="1700" b="1" dirty="0"/>
          </a:p>
          <a:p>
            <a:pPr marL="0" indent="0">
              <a:buNone/>
            </a:pPr>
            <a:r>
              <a:rPr lang="nb-NO" sz="1700" dirty="0"/>
              <a:t>Kan en stifinner de vanligste </a:t>
            </a:r>
            <a:r>
              <a:rPr lang="nb-NO" sz="1700" dirty="0" err="1"/>
              <a:t>karttegnene</a:t>
            </a:r>
            <a:r>
              <a:rPr lang="nb-NO" sz="1700" dirty="0"/>
              <a:t>, vet hva høydekurver og målestokk på kartet betyr og kan orienterer et kart med et kompass</a:t>
            </a:r>
          </a:p>
          <a:p>
            <a:pPr marL="0" indent="0">
              <a:buNone/>
            </a:pPr>
            <a:endParaRPr lang="nb-NO" sz="1700" dirty="0"/>
          </a:p>
          <a:p>
            <a:pPr marL="0" indent="0">
              <a:buNone/>
            </a:pPr>
            <a:r>
              <a:rPr lang="nb-NO" sz="1700" dirty="0"/>
              <a:t>Har en stifinner erfart å bruke kart aktivt som hjelpemiddel når man er på tur</a:t>
            </a:r>
          </a:p>
          <a:p>
            <a:pPr marL="0" indent="0">
              <a:buNone/>
            </a:pPr>
            <a:endParaRPr lang="nb-NO" sz="1700" b="1" dirty="0"/>
          </a:p>
          <a:p>
            <a:pPr marL="0" indent="0">
              <a:buNone/>
            </a:pPr>
            <a:r>
              <a:rPr lang="nb-NO" sz="1700" b="1" dirty="0"/>
              <a:t>Vandrer</a:t>
            </a:r>
          </a:p>
          <a:p>
            <a:pPr marL="0" indent="0">
              <a:buNone/>
            </a:pPr>
            <a:endParaRPr lang="nb-NO" sz="1700" b="1" dirty="0"/>
          </a:p>
          <a:p>
            <a:pPr marL="0" indent="0">
              <a:buNone/>
            </a:pPr>
            <a:r>
              <a:rPr lang="nb-NO" sz="1700" b="1" dirty="0"/>
              <a:t>7. Klasse</a:t>
            </a:r>
          </a:p>
          <a:p>
            <a:pPr marL="0" indent="0">
              <a:buNone/>
            </a:pPr>
            <a:r>
              <a:rPr lang="nb-NO" sz="1700" dirty="0"/>
              <a:t>Har en vandrer erfart å bruke kart og kompass til å finne fram i ukjent terreng, samt ta ut og følge en kompasskurs</a:t>
            </a:r>
          </a:p>
          <a:p>
            <a:pPr marL="0" indent="0">
              <a:buNone/>
            </a:pPr>
            <a:endParaRPr lang="nb-NO" sz="1700" dirty="0"/>
          </a:p>
          <a:p>
            <a:pPr marL="0" indent="0">
              <a:buNone/>
            </a:pPr>
            <a:r>
              <a:rPr lang="nb-NO" sz="1700" dirty="0"/>
              <a:t>Har en vandrer erfart å bruke GPS som et nyttig verktøy</a:t>
            </a:r>
          </a:p>
          <a:p>
            <a:pPr marL="0" indent="0">
              <a:buNone/>
            </a:pPr>
            <a:endParaRPr lang="nb-NO" sz="1700" b="1" dirty="0"/>
          </a:p>
          <a:p>
            <a:pPr marL="0" indent="0">
              <a:buNone/>
            </a:pPr>
            <a:endParaRPr lang="nb-NO" sz="1700" b="1" dirty="0"/>
          </a:p>
          <a:p>
            <a:pPr marL="0" indent="0">
              <a:buNone/>
            </a:pPr>
            <a:r>
              <a:rPr lang="nb-NO" sz="1700" b="1" dirty="0"/>
              <a:t>10. Klasse</a:t>
            </a:r>
          </a:p>
          <a:p>
            <a:pPr marL="0" indent="0">
              <a:buNone/>
            </a:pPr>
            <a:endParaRPr lang="nb-NO" sz="1700" b="1" dirty="0"/>
          </a:p>
          <a:p>
            <a:pPr marL="0" indent="0">
              <a:buNone/>
            </a:pPr>
            <a:r>
              <a:rPr lang="nb-NO" sz="1700" dirty="0"/>
              <a:t>Har en vandrer erfart å instruere andre speidere i kunnskap og teknikker knyttet til friluftsliv, som:</a:t>
            </a:r>
          </a:p>
          <a:p>
            <a:pPr>
              <a:buFont typeface="Arial" charset="0"/>
              <a:buChar char="•"/>
            </a:pPr>
            <a:r>
              <a:rPr lang="nb-NO" sz="1700" dirty="0"/>
              <a:t>Bruke kart og kompass for å finne fram i ukjent terreng</a:t>
            </a:r>
          </a:p>
          <a:p>
            <a:pPr>
              <a:buFont typeface="Arial" charset="0"/>
              <a:buChar char="•"/>
            </a:pPr>
            <a:endParaRPr lang="nb-NO" sz="1700" dirty="0"/>
          </a:p>
          <a:p>
            <a:pPr marL="0" indent="0">
              <a:buNone/>
            </a:pPr>
            <a:r>
              <a:rPr lang="nb-NO" sz="1700" b="1" dirty="0"/>
              <a:t>Rovere:</a:t>
            </a:r>
          </a:p>
          <a:p>
            <a:pPr marL="0" indent="0">
              <a:buNone/>
            </a:pPr>
            <a:r>
              <a:rPr lang="nb-NO" sz="1700" dirty="0"/>
              <a:t>Flere pkt. knyttet til Friluftsliv</a:t>
            </a:r>
          </a:p>
          <a:p>
            <a:pPr>
              <a:buFont typeface="Arial" charset="0"/>
              <a:buChar char="•"/>
            </a:pPr>
            <a:endParaRPr lang="nb-NO" sz="170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2" y="5193196"/>
            <a:ext cx="954106" cy="9541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0768"/>
            <a:ext cx="900500" cy="9005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28" y="5625244"/>
            <a:ext cx="1044116" cy="104411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Oppdagerprogram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r>
              <a:rPr lang="nb-NO" dirty="0"/>
              <a:t>1.-2. klasse</a:t>
            </a:r>
          </a:p>
          <a:p>
            <a:r>
              <a:rPr lang="nb-NO" dirty="0"/>
              <a:t>Gult skjerf</a:t>
            </a:r>
          </a:p>
          <a:p>
            <a:r>
              <a:rPr lang="nb-NO" dirty="0"/>
              <a:t>6 semestermerker</a:t>
            </a:r>
          </a:p>
          <a:p>
            <a:r>
              <a:rPr lang="nb-NO" dirty="0"/>
              <a:t>50 aktivitetsmerker</a:t>
            </a:r>
          </a:p>
          <a:p>
            <a:r>
              <a:rPr lang="nb-NO" dirty="0"/>
              <a:t>60 møteforslag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2794198" cy="31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1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Semestermerker for oppdagere</a:t>
            </a:r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74" y="2492895"/>
            <a:ext cx="1216578" cy="208398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" y="2505429"/>
            <a:ext cx="1216578" cy="208398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11" y="2505429"/>
            <a:ext cx="1216578" cy="208398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14" y="2505429"/>
            <a:ext cx="1216578" cy="208398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73" y="2492896"/>
            <a:ext cx="1216578" cy="208398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17" y="2505429"/>
            <a:ext cx="1216578" cy="2083987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5165708" y="5004260"/>
            <a:ext cx="198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Klissvåt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6365571" y="5014265"/>
            <a:ext cx="2119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Nysgjerrig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7698314" y="5014264"/>
            <a:ext cx="198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Villmark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79180" y="5002549"/>
            <a:ext cx="198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Jungel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2089800" y="4997604"/>
            <a:ext cx="198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Opp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3280016" y="5002549"/>
            <a:ext cx="198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Eventyr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2012170" y="173455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Høst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6332650" y="1721651"/>
            <a:ext cx="142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Vår</a:t>
            </a:r>
          </a:p>
        </p:txBody>
      </p:sp>
    </p:spTree>
    <p:extLst>
      <p:ext uri="{BB962C8B-B14F-4D97-AF65-F5344CB8AC3E}">
        <p14:creationId xmlns:p14="http://schemas.microsoft.com/office/powerpoint/2010/main" val="164008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Semestermerker for oppdagere</a:t>
            </a: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172228"/>
              </p:ext>
            </p:extLst>
          </p:nvPr>
        </p:nvGraphicFramePr>
        <p:xfrm>
          <a:off x="457200" y="1340768"/>
          <a:ext cx="8229600" cy="461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Opp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Eventyr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Jungel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Villmark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Klissvåt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Nysgjerrig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408">
                <a:tc>
                  <a:txBody>
                    <a:bodyPr/>
                    <a:lstStyle/>
                    <a:p>
                      <a:r>
                        <a:rPr lang="nb-NO" dirty="0"/>
                        <a:t>Mål fra speider-stigen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fra speider-stigen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fra speider-stigen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fra speider-stigen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fra speider-stigen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fra speider-stigen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/>
                        <a:t>Aktivitetsmerker:</a:t>
                      </a:r>
                    </a:p>
                    <a:p>
                      <a:endParaRPr lang="nb-NO" sz="1200" dirty="0"/>
                    </a:p>
                    <a:p>
                      <a:r>
                        <a:rPr lang="nb-NO" dirty="0"/>
                        <a:t>Astronomi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Klatre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/>
                        <a:t>Aktivitetsmerker: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Baden-Powell-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Fyr</a:t>
                      </a:r>
                      <a:r>
                        <a:rPr lang="nb-NO" baseline="0" dirty="0"/>
                        <a:t> og flamme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/>
                        <a:t>Aktivitetsmerker: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God og varm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Mat fra naturen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/>
                        <a:t>Aktivitetsmerker: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 err="1"/>
                        <a:t>Pionering</a:t>
                      </a:r>
                      <a:endParaRPr lang="nb-NO" dirty="0"/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Kniv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/>
                        <a:t>Aktivitetsmerker: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Dyr</a:t>
                      </a:r>
                      <a:r>
                        <a:rPr lang="nb-NO" baseline="0" dirty="0"/>
                        <a:t> i vann</a:t>
                      </a:r>
                      <a:endParaRPr lang="nb-NO" dirty="0"/>
                    </a:p>
                    <a:p>
                      <a:endParaRPr lang="nb-NO" dirty="0"/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Vått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/>
                        <a:t>Aktivitetsmerker: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Orientering</a:t>
                      </a:r>
                    </a:p>
                    <a:p>
                      <a:endParaRPr lang="nb-NO" dirty="0"/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Førstehjelp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10 møte-forslag,</a:t>
                      </a:r>
                      <a:r>
                        <a:rPr lang="nb-NO" baseline="0" dirty="0"/>
                        <a:t> vil fornyes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 møte-forslag,</a:t>
                      </a:r>
                      <a:r>
                        <a:rPr lang="nb-NO" baseline="0" dirty="0"/>
                        <a:t> vil fornyes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 møte-forslag,</a:t>
                      </a:r>
                      <a:r>
                        <a:rPr lang="nb-NO" baseline="0" dirty="0"/>
                        <a:t> vil fornyes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 møte-forslag,</a:t>
                      </a:r>
                      <a:r>
                        <a:rPr lang="nb-NO" baseline="0" dirty="0"/>
                        <a:t> vil fornyes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 møte-forslag,</a:t>
                      </a:r>
                      <a:r>
                        <a:rPr lang="nb-NO" baseline="0" dirty="0"/>
                        <a:t> vil fornyes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 møte-forslag,</a:t>
                      </a:r>
                      <a:r>
                        <a:rPr lang="nb-NO" baseline="0" dirty="0"/>
                        <a:t> vil fornyes 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068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Aktivitetsmerker for oppdagere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DD67-959F-4596-AD29-903DFCA4B0F0}" type="datetime1">
              <a:rPr lang="nb-NO" smtClean="0"/>
              <a:t>01.11.2017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8B86-5993-4E4A-AE66-C80BDB926063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30132"/>
            <a:ext cx="2032306" cy="20323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19" y="2330132"/>
            <a:ext cx="2032306" cy="203230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330132"/>
            <a:ext cx="2032306" cy="2032306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647436" y="504409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Et møte</a:t>
            </a:r>
          </a:p>
        </p:txBody>
      </p:sp>
    </p:spTree>
    <p:extLst>
      <p:ext uri="{BB962C8B-B14F-4D97-AF65-F5344CB8AC3E}">
        <p14:creationId xmlns:p14="http://schemas.microsoft.com/office/powerpoint/2010/main" val="152383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Stifinnerprogram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r>
              <a:rPr lang="nb-NO" dirty="0"/>
              <a:t>3.-4. klasse</a:t>
            </a:r>
          </a:p>
          <a:p>
            <a:r>
              <a:rPr lang="nb-NO" dirty="0"/>
              <a:t>Rødt skjerf</a:t>
            </a:r>
          </a:p>
          <a:p>
            <a:r>
              <a:rPr lang="nb-NO" dirty="0"/>
              <a:t>Fire semestermerker</a:t>
            </a:r>
          </a:p>
          <a:p>
            <a:r>
              <a:rPr lang="nb-NO" dirty="0"/>
              <a:t>70 aktivitetsmerker</a:t>
            </a:r>
          </a:p>
          <a:p>
            <a:r>
              <a:rPr lang="nb-NO" dirty="0"/>
              <a:t>40 møteforslag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31772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78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MLFILE" val="C:\Users\haakonsk\Documents\PowerCom\Presentasjon2.xml"/>
  <p:tag name="CURRENTXMLFILE" val="\\DC1\UserRedirectionFolder\haakonsk\Desktop\PowerPoint_ program.xml"/>
  <p:tag name="CUMFILE" val="\\DC1\UserRedirectionFolder\haakonsk\Desktop\PowerPoint_ program.cul"/>
  <p:tag name="PPTXFILE" val="\\DC1\UserRedirectionFolder\haakonsk\Desktop\PowerPoint_ program.pptx"/>
</p:tagLst>
</file>

<file path=ppt/theme/theme1.xml><?xml version="1.0" encoding="utf-8"?>
<a:theme xmlns:a="http://schemas.openxmlformats.org/drawingml/2006/main" name="PPT_mal_KMSPEIDER_2013">
  <a:themeElements>
    <a:clrScheme name="KM-speider">
      <a:dk1>
        <a:sysClr val="windowText" lastClr="000000"/>
      </a:dk1>
      <a:lt1>
        <a:sysClr val="window" lastClr="FFFFFF"/>
      </a:lt1>
      <a:dk2>
        <a:srgbClr val="8E2763"/>
      </a:dk2>
      <a:lt2>
        <a:srgbClr val="D6D8A0"/>
      </a:lt2>
      <a:accent1>
        <a:srgbClr val="E89100"/>
      </a:accent1>
      <a:accent2>
        <a:srgbClr val="8F8F33"/>
      </a:accent2>
      <a:accent3>
        <a:srgbClr val="A1CFD3"/>
      </a:accent3>
      <a:accent4>
        <a:srgbClr val="B5AA00"/>
      </a:accent4>
      <a:accent5>
        <a:srgbClr val="374250"/>
      </a:accent5>
      <a:accent6>
        <a:srgbClr val="005187"/>
      </a:accent6>
      <a:hlink>
        <a:srgbClr val="E89100"/>
      </a:hlink>
      <a:folHlink>
        <a:srgbClr val="B5AA0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PPT_mal_KMSPEIDER_2013</Template>
  <TotalTime>1374</TotalTime>
  <Words>643</Words>
  <Application>Microsoft Office PowerPoint</Application>
  <PresentationFormat>Skjermfremvisning (4:3)</PresentationFormat>
  <Paragraphs>231</Paragraphs>
  <Slides>21</Slides>
  <Notes>2</Notes>
  <HiddenSlides>2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4" baseType="lpstr">
      <vt:lpstr>Arial</vt:lpstr>
      <vt:lpstr>Calibri</vt:lpstr>
      <vt:lpstr>PPT_mal_KMSPEIDER_2013</vt:lpstr>
      <vt:lpstr>Speiderprogram</vt:lpstr>
      <vt:lpstr>PROGRAM</vt:lpstr>
      <vt:lpstr>Speiderstigen</vt:lpstr>
      <vt:lpstr>Fra speiderstigen Tema: Orientering  Ressurs: Orienteringsmerke</vt:lpstr>
      <vt:lpstr>Oppdagerprogram</vt:lpstr>
      <vt:lpstr>Semestermerker for oppdagere</vt:lpstr>
      <vt:lpstr>Semestermerker for oppdagere</vt:lpstr>
      <vt:lpstr>Aktivitetsmerker for oppdagere</vt:lpstr>
      <vt:lpstr>Stifinnerprogram</vt:lpstr>
      <vt:lpstr>Semestermerker for stifinnere</vt:lpstr>
      <vt:lpstr>Aktivitetsmerker for stifinnere</vt:lpstr>
      <vt:lpstr>PowerPoint-presentasjon</vt:lpstr>
      <vt:lpstr>Vandrerprogram</vt:lpstr>
      <vt:lpstr>Gradsprogram</vt:lpstr>
      <vt:lpstr>Vandrergrader</vt:lpstr>
      <vt:lpstr>Aktivitetsmerker for vandrere</vt:lpstr>
      <vt:lpstr>PowerPoint-presentasjon</vt:lpstr>
      <vt:lpstr>Roverprogram</vt:lpstr>
      <vt:lpstr>Rovermentor </vt:lpstr>
      <vt:lpstr>Roverekspert</vt:lpstr>
      <vt:lpstr>Aktivitetsmerker for rovere</vt:lpstr>
    </vt:vector>
  </TitlesOfParts>
  <Company>KFUK-KFUM-speiderne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PROGRAM</dc:title>
  <dc:creator>Emma Bodman</dc:creator>
  <cp:lastModifiedBy>Håkon Skahjem</cp:lastModifiedBy>
  <cp:revision>56</cp:revision>
  <dcterms:created xsi:type="dcterms:W3CDTF">2016-02-03T08:22:45Z</dcterms:created>
  <dcterms:modified xsi:type="dcterms:W3CDTF">2017-11-01T08:33:49Z</dcterms:modified>
</cp:coreProperties>
</file>