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0"/>
  </p:notesMasterIdLst>
  <p:handoutMasterIdLst>
    <p:handoutMasterId r:id="rId21"/>
  </p:handoutMasterIdLst>
  <p:sldIdLst>
    <p:sldId id="256" r:id="rId2"/>
    <p:sldId id="257" r:id="rId3"/>
    <p:sldId id="265" r:id="rId4"/>
    <p:sldId id="258" r:id="rId5"/>
    <p:sldId id="259" r:id="rId6"/>
    <p:sldId id="261" r:id="rId7"/>
    <p:sldId id="263" r:id="rId8"/>
    <p:sldId id="275" r:id="rId9"/>
    <p:sldId id="264" r:id="rId10"/>
    <p:sldId id="260" r:id="rId11"/>
    <p:sldId id="283" r:id="rId12"/>
    <p:sldId id="272" r:id="rId13"/>
    <p:sldId id="277" r:id="rId14"/>
    <p:sldId id="276" r:id="rId15"/>
    <p:sldId id="284" r:id="rId16"/>
    <p:sldId id="279" r:id="rId17"/>
    <p:sldId id="280" r:id="rId18"/>
    <p:sldId id="281" r:id="rId19"/>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46939" autoAdjust="0"/>
  </p:normalViewPr>
  <p:slideViewPr>
    <p:cSldViewPr snapToGrid="0" snapToObjects="1">
      <p:cViewPr>
        <p:scale>
          <a:sx n="66" d="100"/>
          <a:sy n="66" d="100"/>
        </p:scale>
        <p:origin x="2826"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D2EC76-6086-6847-880A-695769A87916}" type="datetimeFigureOut">
              <a:rPr lang="nb-NO" smtClean="0"/>
              <a:t>04.04.2017</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C053E3-C45B-F445-A36A-A60BB914E785}" type="slidenum">
              <a:rPr lang="nb-NO" smtClean="0"/>
              <a:t>‹#›</a:t>
            </a:fld>
            <a:endParaRPr lang="nb-NO"/>
          </a:p>
        </p:txBody>
      </p:sp>
    </p:spTree>
    <p:extLst>
      <p:ext uri="{BB962C8B-B14F-4D97-AF65-F5344CB8AC3E}">
        <p14:creationId xmlns:p14="http://schemas.microsoft.com/office/powerpoint/2010/main" val="119903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D064E-8188-4246-ADC9-40A176C8B578}" type="datetimeFigureOut">
              <a:rPr lang="nb-NO" smtClean="0"/>
              <a:t>04.04.2017</a:t>
            </a:fld>
            <a:endParaRPr lang="en-US"/>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600BF-11FC-2045-A5B7-A2929E10A2C7}" type="slidenum">
              <a:rPr lang="en-US" smtClean="0"/>
              <a:t>‹#›</a:t>
            </a:fld>
            <a:endParaRPr lang="en-US"/>
          </a:p>
        </p:txBody>
      </p:sp>
    </p:spTree>
    <p:extLst>
      <p:ext uri="{BB962C8B-B14F-4D97-AF65-F5344CB8AC3E}">
        <p14:creationId xmlns:p14="http://schemas.microsoft.com/office/powerpoint/2010/main" val="25605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Presentere meg selv </a:t>
            </a:r>
            <a:r>
              <a:rPr lang="nb-NO" dirty="0" smtClean="0"/>
              <a:t>kort</a:t>
            </a:r>
            <a:endParaRPr lang="nb-NO" dirty="0" smtClean="0"/>
          </a:p>
          <a:p>
            <a:endParaRPr lang="nb-NO" dirty="0" smtClean="0"/>
          </a:p>
          <a:p>
            <a:r>
              <a:rPr lang="nb-NO" dirty="0" smtClean="0"/>
              <a:t>Spørre</a:t>
            </a:r>
            <a:r>
              <a:rPr lang="nb-NO" baseline="0" dirty="0" smtClean="0"/>
              <a:t> deltakerne: Hvorfor er det viktig å jobbe med mangfold i organisasjonene?</a:t>
            </a:r>
          </a:p>
          <a:p>
            <a:r>
              <a:rPr lang="nb-NO" baseline="0" dirty="0" smtClean="0"/>
              <a:t>La de komme med sine svar. Supplere det som ikke allerede er nevnt: </a:t>
            </a:r>
          </a:p>
          <a:p>
            <a:pPr marL="171450" indent="-171450">
              <a:buFontTx/>
              <a:buChar char="-"/>
            </a:pPr>
            <a:r>
              <a:rPr lang="nb-NO" baseline="0" dirty="0" smtClean="0"/>
              <a:t>Mangfold er en verdi i seg selv. Det handler om at alle skal føle seg velkommen og inkludert, uavhengig av hva slags bakgrunn man har. Det handler ikke om at man vil fremstå som politisk korrekt, men å klare å bli relevant for en større gruppe enn de som er aktive i organisasjonen i dag. </a:t>
            </a:r>
          </a:p>
          <a:p>
            <a:pPr marL="171450" indent="-171450">
              <a:buFontTx/>
              <a:buChar char="-"/>
            </a:pPr>
            <a:r>
              <a:rPr lang="nb-NO" baseline="0" dirty="0" smtClean="0"/>
              <a:t>Med mangfold i organisasjonen, får man med et mangfold av idéer, nye måter å tenke på. Dette er essensielt for at organisasjonene skal klare å tenke nytt, vokse, forbedre seg osv. Mange bedrifter har blitt gode på å jobbe for mangfold av rent kyniske årsaker: man ser at det lønner seg økonomisk for bedriften å øke tilfanget av ideer, impulser og erfaringer. På samme måte er mangfold i organisasjonene sunt og viktig for at organisasjonene skal utvikle seg. </a:t>
            </a:r>
          </a:p>
          <a:p>
            <a:pPr marL="171450" indent="-171450">
              <a:buFontTx/>
              <a:buChar char="-"/>
            </a:pPr>
            <a:endParaRPr lang="nb-NO" baseline="0" dirty="0" smtClean="0"/>
          </a:p>
          <a:p>
            <a:pPr marL="0" indent="0">
              <a:buFontTx/>
              <a:buNone/>
            </a:pPr>
            <a:r>
              <a:rPr lang="nb-NO" baseline="0" dirty="0" smtClean="0"/>
              <a:t>Viktig at vi tenker over </a:t>
            </a:r>
            <a:r>
              <a:rPr lang="nb-NO" i="1" baseline="0" dirty="0" smtClean="0"/>
              <a:t>hvorfor</a:t>
            </a:r>
            <a:r>
              <a:rPr lang="nb-NO" baseline="0" dirty="0" smtClean="0"/>
              <a:t> dette er viktig for oss, ikke bare snakke om at mangfold </a:t>
            </a:r>
            <a:r>
              <a:rPr lang="nb-NO" i="1" baseline="0" dirty="0" smtClean="0"/>
              <a:t>er </a:t>
            </a:r>
            <a:r>
              <a:rPr lang="nb-NO" i="0" baseline="0" dirty="0" smtClean="0"/>
              <a:t>viktig. </a:t>
            </a:r>
            <a:endParaRPr lang="nb-NO" i="0" baseline="0" dirty="0" smtClean="0"/>
          </a:p>
          <a:p>
            <a:pPr marL="0" indent="0">
              <a:buFontTx/>
              <a:buNone/>
            </a:pPr>
            <a:endParaRPr lang="nb-NO" i="0" baseline="0" dirty="0" smtClean="0"/>
          </a:p>
          <a:p>
            <a:pPr marL="0" indent="0">
              <a:buFontTx/>
              <a:buNone/>
            </a:pPr>
            <a:r>
              <a:rPr lang="nb-NO" b="1" i="0" baseline="0" dirty="0" smtClean="0">
                <a:solidFill>
                  <a:srgbClr val="FF0000"/>
                </a:solidFill>
              </a:rPr>
              <a:t>Overordnet til hele kurset: </a:t>
            </a:r>
            <a:r>
              <a:rPr lang="nb-NO" b="0" i="0" baseline="0" dirty="0" smtClean="0">
                <a:solidFill>
                  <a:srgbClr val="FF0000"/>
                </a:solidFill>
              </a:rPr>
              <a:t>anbefaler å skumme gjennom Skeiv Ungdoms «Riv gjerdende!», som mye av dette er hentet fra. Denne kan lastes ned på nettet her: </a:t>
            </a:r>
          </a:p>
          <a:p>
            <a:pPr marL="0" indent="0">
              <a:buFontTx/>
              <a:buNone/>
            </a:pPr>
            <a:r>
              <a:rPr lang="nb-NO" b="0" i="0" baseline="0" dirty="0" smtClean="0">
                <a:solidFill>
                  <a:srgbClr val="FF0000"/>
                </a:solidFill>
              </a:rPr>
              <a:t>http://www.skeivungdom.no/wp-content/uploads/2015/06/RivGjerdene_Skjerm.pdf </a:t>
            </a:r>
          </a:p>
          <a:p>
            <a:pPr marL="0" indent="0">
              <a:buFontTx/>
              <a:buNone/>
            </a:pPr>
            <a:endParaRPr lang="nb-NO" b="0" i="0" baseline="0" dirty="0" smtClean="0">
              <a:solidFill>
                <a:srgbClr val="FF0000"/>
              </a:solidFill>
            </a:endParaRPr>
          </a:p>
          <a:p>
            <a:pPr marL="0" indent="0">
              <a:buFontTx/>
              <a:buNone/>
            </a:pPr>
            <a:r>
              <a:rPr lang="nb-NO" b="0" i="0" baseline="0" dirty="0" smtClean="0">
                <a:solidFill>
                  <a:srgbClr val="FF0000"/>
                </a:solidFill>
              </a:rPr>
              <a:t>Jeg synes det er veldig vanskelig å holde dette kurset på bare 1,5 timer – 2 timer er best. Om det ikke lar seg gjøre, forsøk å korte noe ned på del én. Har allikevel lagt opp til 1,5 timer i tidsberegningen skissert under hver slide. </a:t>
            </a:r>
            <a:endParaRPr lang="nb-NO" b="1" i="0" baseline="0" dirty="0" smtClean="0">
              <a:solidFill>
                <a:srgbClr val="FF0000"/>
              </a:solidFill>
            </a:endParaRPr>
          </a:p>
          <a:p>
            <a:pPr marL="0" indent="0">
              <a:buFontTx/>
              <a:buNone/>
            </a:pPr>
            <a:endParaRPr lang="nb-NO" i="0" baseline="0" dirty="0" smtClean="0"/>
          </a:p>
          <a:p>
            <a:pPr marL="0" indent="0">
              <a:buFontTx/>
              <a:buNone/>
            </a:pPr>
            <a:r>
              <a:rPr lang="nb-NO" i="0" baseline="0" dirty="0" smtClean="0"/>
              <a:t>-------------</a:t>
            </a:r>
          </a:p>
          <a:p>
            <a:pPr marL="0" indent="0">
              <a:buFontTx/>
              <a:buNone/>
            </a:pPr>
            <a:r>
              <a:rPr lang="nb-NO" b="1" i="0" baseline="0" dirty="0" smtClean="0"/>
              <a:t>Hensikt: </a:t>
            </a:r>
            <a:r>
              <a:rPr lang="nb-NO" b="0" i="0" baseline="0" dirty="0" smtClean="0"/>
              <a:t>kursdeltakerne skal tenke gjennom hvorfor dette er viktig. Snakker ofte om at det er en viktig ting, bruker det som et honnørord, men viktig å bli bevisst hvorfor vi ønsker å oppnå mer mangfoldige organisasjoner. </a:t>
            </a:r>
          </a:p>
          <a:p>
            <a:pPr marL="0" indent="0">
              <a:buFontTx/>
              <a:buNone/>
            </a:pPr>
            <a:r>
              <a:rPr lang="nb-NO" b="1" i="0" baseline="0" dirty="0" smtClean="0"/>
              <a:t>Tidsbruk: </a:t>
            </a:r>
            <a:r>
              <a:rPr lang="nb-NO" b="0" i="0" baseline="0" dirty="0" smtClean="0"/>
              <a:t>ca. 3-4 min</a:t>
            </a:r>
            <a:endParaRPr lang="nb-NO" b="1" dirty="0"/>
          </a:p>
        </p:txBody>
      </p:sp>
      <p:sp>
        <p:nvSpPr>
          <p:cNvPr id="4" name="Plassholder for lysbildenummer 3"/>
          <p:cNvSpPr>
            <a:spLocks noGrp="1"/>
          </p:cNvSpPr>
          <p:nvPr>
            <p:ph type="sldNum" sz="quarter" idx="10"/>
          </p:nvPr>
        </p:nvSpPr>
        <p:spPr/>
        <p:txBody>
          <a:bodyPr/>
          <a:lstStyle/>
          <a:p>
            <a:fld id="{015600BF-11FC-2045-A5B7-A2929E10A2C7}" type="slidenum">
              <a:rPr lang="en-US" smtClean="0"/>
              <a:t>1</a:t>
            </a:fld>
            <a:endParaRPr lang="en-US"/>
          </a:p>
        </p:txBody>
      </p:sp>
    </p:spTree>
    <p:extLst>
      <p:ext uri="{BB962C8B-B14F-4D97-AF65-F5344CB8AC3E}">
        <p14:creationId xmlns:p14="http://schemas.microsoft.com/office/powerpoint/2010/main" val="206038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2000" dirty="0" smtClean="0"/>
              <a:t>Kim:</a:t>
            </a:r>
            <a:r>
              <a:rPr lang="en-US" sz="2000" baseline="0" dirty="0" smtClean="0"/>
              <a:t> </a:t>
            </a:r>
          </a:p>
          <a:p>
            <a:pPr marL="171450" indent="-171450">
              <a:buFontTx/>
              <a:buChar char="-"/>
            </a:pPr>
            <a:r>
              <a:rPr lang="en-US" sz="2000" baseline="0" dirty="0" err="1" smtClean="0"/>
              <a:t>Definerer</a:t>
            </a:r>
            <a:r>
              <a:rPr lang="en-US" sz="2000" baseline="0" dirty="0" smtClean="0"/>
              <a:t> </a:t>
            </a:r>
            <a:r>
              <a:rPr lang="en-US" sz="2000" baseline="0" dirty="0" err="1" smtClean="0"/>
              <a:t>seg</a:t>
            </a:r>
            <a:r>
              <a:rPr lang="en-US" sz="2000" baseline="0" dirty="0" smtClean="0"/>
              <a:t> </a:t>
            </a:r>
            <a:r>
              <a:rPr lang="en-US" sz="2000" baseline="0" dirty="0" err="1" smtClean="0"/>
              <a:t>verken</a:t>
            </a:r>
            <a:r>
              <a:rPr lang="en-US" sz="2000" baseline="0" dirty="0" smtClean="0"/>
              <a:t> </a:t>
            </a:r>
            <a:r>
              <a:rPr lang="en-US" sz="2000" baseline="0" dirty="0" err="1" smtClean="0"/>
              <a:t>som</a:t>
            </a:r>
            <a:r>
              <a:rPr lang="en-US" sz="2000" baseline="0" dirty="0" smtClean="0"/>
              <a:t> </a:t>
            </a:r>
            <a:r>
              <a:rPr lang="en-US" sz="2000" baseline="0" dirty="0" err="1" smtClean="0"/>
              <a:t>mann</a:t>
            </a:r>
            <a:r>
              <a:rPr lang="en-US" sz="2000" baseline="0" dirty="0" smtClean="0"/>
              <a:t> </a:t>
            </a:r>
            <a:r>
              <a:rPr lang="en-US" sz="2000" baseline="0" dirty="0" err="1" smtClean="0"/>
              <a:t>eller</a:t>
            </a:r>
            <a:r>
              <a:rPr lang="en-US" sz="2000" baseline="0" dirty="0" smtClean="0"/>
              <a:t> </a:t>
            </a:r>
            <a:r>
              <a:rPr lang="en-US" sz="2000" baseline="0" dirty="0" err="1" smtClean="0"/>
              <a:t>kvinne</a:t>
            </a:r>
            <a:r>
              <a:rPr lang="en-US" sz="2000" baseline="0" dirty="0" smtClean="0"/>
              <a:t>, </a:t>
            </a:r>
            <a:r>
              <a:rPr lang="en-US" sz="2000" baseline="0" dirty="0" err="1" smtClean="0"/>
              <a:t>bruker</a:t>
            </a:r>
            <a:r>
              <a:rPr lang="en-US" sz="2000" baseline="0" dirty="0" smtClean="0"/>
              <a:t> “hen”</a:t>
            </a:r>
          </a:p>
          <a:p>
            <a:pPr marL="171450" indent="-171450">
              <a:buFontTx/>
              <a:buChar char="-"/>
            </a:pPr>
            <a:r>
              <a:rPr lang="en-US" sz="2000" baseline="0" dirty="0" err="1" smtClean="0"/>
              <a:t>Bifil</a:t>
            </a:r>
            <a:endParaRPr lang="en-US" sz="2000" baseline="0" dirty="0" smtClean="0"/>
          </a:p>
          <a:p>
            <a:pPr marL="171450" indent="-171450">
              <a:buFontTx/>
              <a:buChar char="-"/>
            </a:pPr>
            <a:r>
              <a:rPr lang="en-US" sz="2000" baseline="0" dirty="0" smtClean="0"/>
              <a:t>Far </a:t>
            </a:r>
            <a:r>
              <a:rPr lang="en-US" sz="2000" baseline="0" dirty="0" err="1" smtClean="0"/>
              <a:t>fra</a:t>
            </a:r>
            <a:r>
              <a:rPr lang="en-US" sz="2000" baseline="0" dirty="0" smtClean="0"/>
              <a:t> </a:t>
            </a:r>
            <a:r>
              <a:rPr lang="en-US" sz="2000" baseline="0" dirty="0" err="1" smtClean="0"/>
              <a:t>Etiopia</a:t>
            </a:r>
            <a:r>
              <a:rPr lang="en-US" sz="2000" baseline="0" dirty="0" smtClean="0"/>
              <a:t> </a:t>
            </a:r>
            <a:r>
              <a:rPr lang="en-US" sz="2000" baseline="0" dirty="0" err="1" smtClean="0"/>
              <a:t>og</a:t>
            </a:r>
            <a:r>
              <a:rPr lang="en-US" sz="2000" baseline="0" dirty="0" smtClean="0"/>
              <a:t> </a:t>
            </a:r>
            <a:r>
              <a:rPr lang="en-US" sz="2000" baseline="0" dirty="0" err="1" smtClean="0"/>
              <a:t>mor</a:t>
            </a:r>
            <a:r>
              <a:rPr lang="en-US" sz="2000" baseline="0" dirty="0" smtClean="0"/>
              <a:t> </a:t>
            </a:r>
            <a:r>
              <a:rPr lang="en-US" sz="2000" baseline="0" dirty="0" err="1" smtClean="0"/>
              <a:t>fra</a:t>
            </a:r>
            <a:r>
              <a:rPr lang="en-US" sz="2000" baseline="0" dirty="0" smtClean="0"/>
              <a:t> </a:t>
            </a:r>
            <a:r>
              <a:rPr lang="en-US" sz="2000" baseline="0" dirty="0" err="1" smtClean="0"/>
              <a:t>Norge</a:t>
            </a:r>
            <a:endParaRPr lang="en-US" sz="2000" baseline="0" dirty="0" smtClean="0"/>
          </a:p>
          <a:p>
            <a:pPr marL="171450" indent="-171450">
              <a:buFontTx/>
              <a:buChar char="-"/>
            </a:pPr>
            <a:r>
              <a:rPr lang="en-US" sz="2000" baseline="0" dirty="0" err="1" smtClean="0"/>
              <a:t>Nedsatt</a:t>
            </a:r>
            <a:r>
              <a:rPr lang="en-US" sz="2000" baseline="0" dirty="0" smtClean="0"/>
              <a:t> </a:t>
            </a:r>
            <a:r>
              <a:rPr lang="en-US" sz="2000" baseline="0" dirty="0" err="1" smtClean="0"/>
              <a:t>hørselsevne</a:t>
            </a:r>
            <a:endParaRPr lang="en-US" sz="2000" baseline="0" dirty="0" smtClean="0"/>
          </a:p>
          <a:p>
            <a:pPr marL="171450" indent="-171450">
              <a:buFontTx/>
              <a:buChar char="-"/>
            </a:pPr>
            <a:endParaRPr lang="en-US" sz="2000" baseline="0" dirty="0" smtClean="0"/>
          </a:p>
          <a:p>
            <a:pPr marL="0" indent="0">
              <a:buFontTx/>
              <a:buNone/>
            </a:pPr>
            <a:r>
              <a:rPr lang="en-US" sz="2000" baseline="0" dirty="0" err="1" smtClean="0"/>
              <a:t>Bryter</a:t>
            </a:r>
            <a:r>
              <a:rPr lang="en-US" sz="2000" baseline="0" dirty="0" smtClean="0"/>
              <a:t> </a:t>
            </a:r>
            <a:r>
              <a:rPr lang="en-US" sz="2000" baseline="0" dirty="0" err="1" smtClean="0"/>
              <a:t>dermed</a:t>
            </a:r>
            <a:r>
              <a:rPr lang="en-US" sz="2000" baseline="0" dirty="0" smtClean="0"/>
              <a:t>: </a:t>
            </a:r>
          </a:p>
          <a:p>
            <a:pPr marL="171450" indent="-171450">
              <a:buFontTx/>
              <a:buChar char="-"/>
            </a:pPr>
            <a:r>
              <a:rPr lang="en-US" sz="2000" baseline="0" dirty="0" err="1" smtClean="0"/>
              <a:t>Tokjønnsmodellen</a:t>
            </a:r>
            <a:r>
              <a:rPr lang="en-US" sz="2000" baseline="0" dirty="0" smtClean="0"/>
              <a:t> – </a:t>
            </a:r>
            <a:r>
              <a:rPr lang="en-US" sz="2000" baseline="0" dirty="0" err="1" smtClean="0"/>
              <a:t>det</a:t>
            </a:r>
            <a:r>
              <a:rPr lang="en-US" sz="2000" baseline="0" dirty="0" smtClean="0"/>
              <a:t> </a:t>
            </a:r>
            <a:r>
              <a:rPr lang="en-US" sz="2000" baseline="0" dirty="0" err="1" smtClean="0"/>
              <a:t>binære</a:t>
            </a:r>
            <a:r>
              <a:rPr lang="en-US" sz="2000" baseline="0" dirty="0" smtClean="0"/>
              <a:t> </a:t>
            </a:r>
            <a:r>
              <a:rPr lang="en-US" sz="2000" baseline="0" dirty="0" err="1" smtClean="0"/>
              <a:t>kjønnssystem</a:t>
            </a:r>
            <a:endParaRPr lang="en-US" sz="2000" baseline="0" dirty="0" smtClean="0"/>
          </a:p>
          <a:p>
            <a:pPr marL="171450" indent="-171450">
              <a:buFontTx/>
              <a:buChar char="-"/>
            </a:pPr>
            <a:r>
              <a:rPr lang="en-US" sz="2000" baseline="0" dirty="0" err="1" smtClean="0"/>
              <a:t>Heteronormen</a:t>
            </a:r>
            <a:endParaRPr lang="en-US" sz="2000" baseline="0" dirty="0" smtClean="0"/>
          </a:p>
          <a:p>
            <a:pPr marL="171450" indent="-171450">
              <a:buFontTx/>
              <a:buChar char="-"/>
            </a:pPr>
            <a:r>
              <a:rPr lang="en-US" sz="2000" baseline="0" dirty="0" err="1" smtClean="0"/>
              <a:t>Funksjonalitetsnormen</a:t>
            </a:r>
            <a:endParaRPr lang="en-US" sz="2000" baseline="0" dirty="0" smtClean="0"/>
          </a:p>
          <a:p>
            <a:pPr marL="0" indent="0">
              <a:buFontTx/>
              <a:buNone/>
            </a:pPr>
            <a:endParaRPr lang="en-US" sz="2000" baseline="0" dirty="0" smtClean="0"/>
          </a:p>
          <a:p>
            <a:pPr marL="0" indent="0">
              <a:buFontTx/>
              <a:buNone/>
            </a:pPr>
            <a:r>
              <a:rPr lang="en-US" sz="2000" baseline="0" dirty="0" err="1" smtClean="0"/>
              <a:t>Er</a:t>
            </a:r>
            <a:r>
              <a:rPr lang="en-US" sz="2000" baseline="0" dirty="0" smtClean="0"/>
              <a:t> </a:t>
            </a:r>
            <a:r>
              <a:rPr lang="en-US" sz="2000" baseline="0" dirty="0" smtClean="0"/>
              <a:t>i </a:t>
            </a:r>
            <a:r>
              <a:rPr lang="en-US" sz="2000" baseline="0" dirty="0" err="1" smtClean="0"/>
              <a:t>tillegg</a:t>
            </a:r>
            <a:r>
              <a:rPr lang="en-US" sz="2000" baseline="0" dirty="0" smtClean="0"/>
              <a:t> </a:t>
            </a:r>
            <a:r>
              <a:rPr lang="en-US" sz="2000" baseline="0" dirty="0" err="1" smtClean="0"/>
              <a:t>sykepleierstudent</a:t>
            </a:r>
            <a:r>
              <a:rPr lang="en-US" sz="2000" baseline="0" dirty="0" smtClean="0"/>
              <a:t> </a:t>
            </a:r>
            <a:r>
              <a:rPr lang="en-US" sz="2000" baseline="0" dirty="0" err="1" smtClean="0"/>
              <a:t>og</a:t>
            </a:r>
            <a:r>
              <a:rPr lang="en-US" sz="2000" baseline="0" dirty="0" smtClean="0"/>
              <a:t> </a:t>
            </a:r>
            <a:r>
              <a:rPr lang="en-US" sz="2000" baseline="0" dirty="0" err="1" smtClean="0"/>
              <a:t>har</a:t>
            </a:r>
            <a:r>
              <a:rPr lang="en-US" sz="2000" baseline="0" dirty="0" smtClean="0"/>
              <a:t> </a:t>
            </a:r>
            <a:r>
              <a:rPr lang="en-US" sz="2000" baseline="0" dirty="0" err="1" smtClean="0"/>
              <a:t>derfor</a:t>
            </a:r>
            <a:r>
              <a:rPr lang="en-US" sz="2000" baseline="0" dirty="0" smtClean="0"/>
              <a:t> </a:t>
            </a:r>
            <a:r>
              <a:rPr lang="en-US" sz="2000" baseline="0" dirty="0" err="1" smtClean="0"/>
              <a:t>noen</a:t>
            </a:r>
            <a:r>
              <a:rPr lang="en-US" sz="2000" baseline="0" dirty="0" smtClean="0"/>
              <a:t> </a:t>
            </a:r>
            <a:r>
              <a:rPr lang="en-US" sz="2000" baseline="0" dirty="0" err="1" smtClean="0"/>
              <a:t>privilegier</a:t>
            </a:r>
            <a:r>
              <a:rPr lang="en-US" sz="2000" baseline="0" dirty="0" smtClean="0"/>
              <a:t> </a:t>
            </a:r>
            <a:r>
              <a:rPr lang="en-US" sz="2000" baseline="0" dirty="0" err="1" smtClean="0"/>
              <a:t>som</a:t>
            </a:r>
            <a:r>
              <a:rPr lang="en-US" sz="2000" baseline="0" dirty="0" smtClean="0"/>
              <a:t> </a:t>
            </a:r>
            <a:r>
              <a:rPr lang="en-US" sz="2000" baseline="0" dirty="0" err="1" smtClean="0"/>
              <a:t>følge</a:t>
            </a:r>
            <a:r>
              <a:rPr lang="en-US" sz="2000" baseline="0" dirty="0" smtClean="0"/>
              <a:t> </a:t>
            </a:r>
            <a:r>
              <a:rPr lang="en-US" sz="2000" baseline="0" dirty="0" err="1" smtClean="0"/>
              <a:t>av</a:t>
            </a:r>
            <a:r>
              <a:rPr lang="en-US" sz="2000" baseline="0" dirty="0" smtClean="0"/>
              <a:t> </a:t>
            </a:r>
            <a:r>
              <a:rPr lang="en-US" sz="2000" baseline="0" dirty="0" err="1" smtClean="0"/>
              <a:t>dette</a:t>
            </a:r>
            <a:endParaRPr lang="en-US" sz="2000" baseline="0" dirty="0" smtClean="0"/>
          </a:p>
          <a:p>
            <a:pPr marL="0" indent="0">
              <a:buFontTx/>
              <a:buNone/>
            </a:pPr>
            <a:endParaRPr lang="en-US" sz="2000" baseline="0" dirty="0" smtClean="0"/>
          </a:p>
          <a:p>
            <a:pPr marL="0" indent="0">
              <a:buFontTx/>
              <a:buNone/>
            </a:pPr>
            <a:r>
              <a:rPr lang="nb-NO" sz="2000" i="0" baseline="0" noProof="0" dirty="0" smtClean="0"/>
              <a:t>-------------</a:t>
            </a:r>
          </a:p>
          <a:p>
            <a:pPr marL="0" indent="0">
              <a:buFontTx/>
              <a:buNone/>
            </a:pPr>
            <a:r>
              <a:rPr lang="nb-NO" sz="2000" b="1" i="0" baseline="0" noProof="0" dirty="0" smtClean="0"/>
              <a:t>Hensikt: </a:t>
            </a:r>
            <a:r>
              <a:rPr lang="nb-NO" sz="2000" b="0" i="0" baseline="0" noProof="0" dirty="0" smtClean="0"/>
              <a:t>Introdusere «Kim» for å slippe å måtte snakke om reelle personer/at folk føler de må dele delvis intime ting om seg selv med resten av gruppa. Samtidig klare å forklare hvorfor </a:t>
            </a:r>
            <a:r>
              <a:rPr lang="nb-NO" sz="2000" b="0" i="0" baseline="0" noProof="0" dirty="0" err="1" smtClean="0"/>
              <a:t>interseksjonalitet</a:t>
            </a:r>
            <a:r>
              <a:rPr lang="nb-NO" sz="2000" b="0" i="0" baseline="0" noProof="0" dirty="0" smtClean="0"/>
              <a:t> er viktig. </a:t>
            </a:r>
            <a:endParaRPr lang="nb-NO" sz="2000" b="1" i="0" baseline="0" noProof="0" dirty="0" smtClean="0"/>
          </a:p>
          <a:p>
            <a:pPr marL="0" indent="0">
              <a:buFontTx/>
              <a:buNone/>
            </a:pPr>
            <a:r>
              <a:rPr lang="nb-NO" sz="2000" b="1" i="0" baseline="0" noProof="0" dirty="0" smtClean="0"/>
              <a:t>Tidsbruk: </a:t>
            </a:r>
            <a:r>
              <a:rPr lang="nb-NO" sz="2000" b="0" i="0" baseline="0" noProof="0" dirty="0" err="1" smtClean="0"/>
              <a:t>ca</a:t>
            </a:r>
            <a:r>
              <a:rPr lang="nb-NO" sz="2000" b="0" i="0" baseline="0" noProof="0" dirty="0" smtClean="0"/>
              <a:t> 1 min</a:t>
            </a:r>
            <a:endParaRPr lang="nb-NO" sz="2000" baseline="0" noProof="0" dirty="0" smtClean="0"/>
          </a:p>
          <a:p>
            <a:endParaRPr lang="en-US" sz="2000" baseline="0" dirty="0" smtClean="0"/>
          </a:p>
        </p:txBody>
      </p:sp>
      <p:sp>
        <p:nvSpPr>
          <p:cNvPr id="4" name="Plassholder for lysbildenummer 3"/>
          <p:cNvSpPr>
            <a:spLocks noGrp="1"/>
          </p:cNvSpPr>
          <p:nvPr>
            <p:ph type="sldNum" sz="quarter" idx="10"/>
          </p:nvPr>
        </p:nvSpPr>
        <p:spPr/>
        <p:txBody>
          <a:bodyPr/>
          <a:lstStyle/>
          <a:p>
            <a:fld id="{015600BF-11FC-2045-A5B7-A2929E10A2C7}" type="slidenum">
              <a:rPr lang="en-US" smtClean="0"/>
              <a:t>10</a:t>
            </a:fld>
            <a:endParaRPr lang="en-US"/>
          </a:p>
        </p:txBody>
      </p:sp>
    </p:spTree>
    <p:extLst>
      <p:ext uri="{BB962C8B-B14F-4D97-AF65-F5344CB8AC3E}">
        <p14:creationId xmlns:p14="http://schemas.microsoft.com/office/powerpoint/2010/main" val="257110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smtClean="0">
                <a:solidFill>
                  <a:schemeClr val="tx1"/>
                </a:solidFill>
                <a:latin typeface="+mn-lt"/>
                <a:ea typeface="+mn-ea"/>
                <a:cs typeface="+mn-cs"/>
              </a:rPr>
              <a:t>Kim både </a:t>
            </a:r>
            <a:r>
              <a:rPr lang="nb-NO" sz="1200" b="1" i="0" u="none" strike="noStrike" kern="1200" baseline="0" dirty="0" smtClean="0">
                <a:solidFill>
                  <a:schemeClr val="tx1"/>
                </a:solidFill>
                <a:latin typeface="+mn-lt"/>
                <a:ea typeface="+mn-ea"/>
                <a:cs typeface="+mn-cs"/>
              </a:rPr>
              <a:t>bryter</a:t>
            </a:r>
            <a:r>
              <a:rPr lang="nb-NO" sz="1200" b="0" i="0" u="none" strike="noStrike" kern="1200" baseline="0" dirty="0" smtClean="0">
                <a:solidFill>
                  <a:schemeClr val="tx1"/>
                </a:solidFill>
                <a:latin typeface="+mn-lt"/>
                <a:ea typeface="+mn-ea"/>
                <a:cs typeface="+mn-cs"/>
              </a:rPr>
              <a:t> og </a:t>
            </a:r>
            <a:r>
              <a:rPr lang="nb-NO" sz="1200" b="1" i="0" u="none" strike="noStrike" kern="1200" baseline="0" dirty="0" smtClean="0">
                <a:solidFill>
                  <a:schemeClr val="tx1"/>
                </a:solidFill>
                <a:latin typeface="+mn-lt"/>
                <a:ea typeface="+mn-ea"/>
                <a:cs typeface="+mn-cs"/>
              </a:rPr>
              <a:t>følger</a:t>
            </a:r>
            <a:r>
              <a:rPr lang="nb-NO" sz="1200" b="0" i="0" u="none" strike="noStrike" kern="1200" baseline="0" dirty="0" smtClean="0">
                <a:solidFill>
                  <a:schemeClr val="tx1"/>
                </a:solidFill>
                <a:latin typeface="+mn-lt"/>
                <a:ea typeface="+mn-ea"/>
                <a:cs typeface="+mn-cs"/>
              </a:rPr>
              <a:t> normer i hverdagen, og en kan derfor si at Kim I noen situasjoner er en normbryter mens hen i andre tilfeller er en normfølger. Kim bruker pronomenet hen og har en kjønnsidentitet som bryter med normen om at det kun finnes to kjønn, og at kropp og kjønn er det samme. Moren til Kim er lys i huden og født i Norge, mens faren kommer fra Etiopia. Kim blir derfor av mange oppfattet som mørk i huden, og Kim møter en rekke forventninger og fordommer på grunn av sin hudfarge. Hen bryter altså normen i Norge om at nordmenn er lyse i huden, og selv om Kim kjenner seg norsk så blir hen av mange oppfattet som innvandrer. Kim har vært sammen med personer av flere kjønn, og identifiserer seg som bifil. Kim bryter altså med </a:t>
            </a:r>
            <a:r>
              <a:rPr lang="nb-NO" sz="1200" b="0" i="0" u="none" strike="noStrike" kern="1200" baseline="0" dirty="0" err="1" smtClean="0">
                <a:solidFill>
                  <a:schemeClr val="tx1"/>
                </a:solidFill>
                <a:latin typeface="+mn-lt"/>
                <a:ea typeface="+mn-ea"/>
                <a:cs typeface="+mn-cs"/>
              </a:rPr>
              <a:t>cisnormen</a:t>
            </a:r>
            <a:r>
              <a:rPr lang="nb-NO" sz="1200" b="0" i="0" u="none" strike="noStrike" kern="1200" baseline="0" dirty="0" smtClean="0">
                <a:solidFill>
                  <a:schemeClr val="tx1"/>
                </a:solidFill>
                <a:latin typeface="+mn-lt"/>
                <a:ea typeface="+mn-ea"/>
                <a:cs typeface="+mn-cs"/>
              </a:rPr>
              <a:t>, hvithetsnormen og heteronormen.</a:t>
            </a:r>
          </a:p>
          <a:p>
            <a:endParaRPr lang="nb-NO" sz="1200" b="0" i="0" u="none" strike="noStrike" kern="1200" baseline="0" dirty="0" smtClean="0">
              <a:solidFill>
                <a:schemeClr val="tx1"/>
              </a:solidFill>
              <a:latin typeface="+mn-lt"/>
              <a:ea typeface="+mn-ea"/>
              <a:cs typeface="+mn-cs"/>
            </a:endParaRPr>
          </a:p>
          <a:p>
            <a:r>
              <a:rPr lang="nb-NO" sz="1200" b="1" i="0" u="none" strike="noStrike" kern="1200" baseline="0" dirty="0" smtClean="0">
                <a:solidFill>
                  <a:schemeClr val="tx1"/>
                </a:solidFill>
                <a:latin typeface="+mn-lt"/>
                <a:ea typeface="+mn-ea"/>
                <a:cs typeface="+mn-cs"/>
              </a:rPr>
              <a:t>Ofte definerer samfunnet vår identitet ut fra våre normbrudd. </a:t>
            </a:r>
            <a:r>
              <a:rPr lang="nb-NO" sz="1200" b="0" i="0" u="none" strike="noStrike" kern="1200" baseline="0" dirty="0" smtClean="0">
                <a:solidFill>
                  <a:schemeClr val="tx1"/>
                </a:solidFill>
                <a:latin typeface="+mn-lt"/>
                <a:ea typeface="+mn-ea"/>
                <a:cs typeface="+mn-cs"/>
              </a:rPr>
              <a:t>Kims identitet er summen av alle </a:t>
            </a:r>
            <a:r>
              <a:rPr lang="nb-NO" sz="1200" b="0" i="0" u="none" strike="noStrike" kern="1200" baseline="0" dirty="0" err="1" smtClean="0">
                <a:solidFill>
                  <a:schemeClr val="tx1"/>
                </a:solidFill>
                <a:latin typeface="+mn-lt"/>
                <a:ea typeface="+mn-ea"/>
                <a:cs typeface="+mn-cs"/>
              </a:rPr>
              <a:t>hens</a:t>
            </a:r>
            <a:r>
              <a:rPr lang="nb-NO" sz="1200" b="0" i="0" u="none" strike="noStrike" kern="1200" baseline="0" dirty="0" smtClean="0">
                <a:solidFill>
                  <a:schemeClr val="tx1"/>
                </a:solidFill>
                <a:latin typeface="+mn-lt"/>
                <a:ea typeface="+mn-ea"/>
                <a:cs typeface="+mn-cs"/>
              </a:rPr>
              <a:t> tilhørigheter og karakteristikker, og preges av at hen både bryter og følger normer i samfunnet. Når Kim forteller om sin kvinnelige kjæreste på jobb, så blir hen ofte kalt for lesbisk, selv om hen ikke identifiserer seg som kvinne, </a:t>
            </a:r>
            <a:r>
              <a:rPr lang="nb-NO" sz="1200" b="0" i="0" u="none" strike="noStrike" kern="1200" baseline="0" dirty="0" err="1" smtClean="0">
                <a:solidFill>
                  <a:schemeClr val="tx1"/>
                </a:solidFill>
                <a:latin typeface="+mn-lt"/>
                <a:ea typeface="+mn-ea"/>
                <a:cs typeface="+mn-cs"/>
              </a:rPr>
              <a:t>hens</a:t>
            </a:r>
            <a:r>
              <a:rPr lang="nb-NO" sz="1200" b="0" i="0" u="none" strike="noStrike" kern="1200" baseline="0" dirty="0" smtClean="0">
                <a:solidFill>
                  <a:schemeClr val="tx1"/>
                </a:solidFill>
                <a:latin typeface="+mn-lt"/>
                <a:ea typeface="+mn-ea"/>
                <a:cs typeface="+mn-cs"/>
              </a:rPr>
              <a:t> identitet er bifil og hen tiltrekkes av flere kjønn enn bare kvinner. Kim blir likevel lest som lesbisk kvinne av samfunnet. Når Kim er sammen med sin etiopiske familie så oppfattes hen som norsk, fordi </a:t>
            </a:r>
            <a:r>
              <a:rPr lang="nb-NO" sz="1200" b="0" i="0" u="none" strike="noStrike" kern="1200" baseline="0" dirty="0" err="1" smtClean="0">
                <a:solidFill>
                  <a:schemeClr val="tx1"/>
                </a:solidFill>
                <a:latin typeface="+mn-lt"/>
                <a:ea typeface="+mn-ea"/>
                <a:cs typeface="+mn-cs"/>
              </a:rPr>
              <a:t>hens</a:t>
            </a:r>
            <a:r>
              <a:rPr lang="nb-NO" sz="1200" b="0" i="0" u="none" strike="noStrike" kern="1200" baseline="0" dirty="0" smtClean="0">
                <a:solidFill>
                  <a:schemeClr val="tx1"/>
                </a:solidFill>
                <a:latin typeface="+mn-lt"/>
                <a:ea typeface="+mn-ea"/>
                <a:cs typeface="+mn-cs"/>
              </a:rPr>
              <a:t> hudfarge er lysere enn hva som er norm i Etiopia. Men hjemme i Norge så opplever Kim ofte å bli sett på som en innvandrerungdom, fordi hen bryter med hvithetsnormen. Ungdommer som tiltrekkes av personer av samme kjønn blir av samfunnet definert som homofile. Andre mener til og med at de vet hvordan denne personen er ”i dypet av dem selv”, bare fordi hen bryter med heteronormen. Ofte blir den homofile identiteten trukket frem på bekostning av andre identiteter, og som regel uten at personen selv får bestemme hvordan hen skal oppfattes av andre. (</a:t>
            </a:r>
            <a:r>
              <a:rPr lang="nb-NO" sz="1200" b="1" i="0" u="none" strike="noStrike" kern="1200" baseline="0" dirty="0" err="1" smtClean="0">
                <a:solidFill>
                  <a:schemeClr val="tx1"/>
                </a:solidFill>
                <a:latin typeface="+mn-lt"/>
                <a:ea typeface="+mn-ea"/>
                <a:cs typeface="+mn-cs"/>
              </a:rPr>
              <a:t>overskygging</a:t>
            </a:r>
            <a:r>
              <a:rPr lang="nb-NO" sz="1200" b="0" i="0" u="none" strike="noStrike" kern="1200" baseline="0" dirty="0" smtClean="0">
                <a:solidFill>
                  <a:schemeClr val="tx1"/>
                </a:solidFill>
                <a:latin typeface="+mn-lt"/>
                <a:ea typeface="+mn-ea"/>
                <a:cs typeface="+mn-cs"/>
              </a:rPr>
              <a:t>) Normbrudd kan dermed føre til at andre forsøker å definere din identitet. </a:t>
            </a:r>
          </a:p>
          <a:p>
            <a:endParaRPr lang="nb-NO" sz="1200" b="0" i="0" u="none" strike="noStrike" kern="1200" baseline="0" dirty="0" smtClean="0">
              <a:solidFill>
                <a:schemeClr val="tx1"/>
              </a:solidFill>
              <a:latin typeface="+mn-lt"/>
              <a:ea typeface="+mn-ea"/>
              <a:cs typeface="+mn-cs"/>
            </a:endParaRPr>
          </a:p>
          <a:p>
            <a:r>
              <a:rPr lang="nb-NO" sz="1200" b="1" i="0" u="none" strike="noStrike" kern="1200" baseline="0" dirty="0" smtClean="0">
                <a:solidFill>
                  <a:schemeClr val="tx1"/>
                </a:solidFill>
                <a:latin typeface="+mn-lt"/>
                <a:ea typeface="+mn-ea"/>
                <a:cs typeface="+mn-cs"/>
              </a:rPr>
              <a:t>Identiteten</a:t>
            </a:r>
            <a:r>
              <a:rPr lang="nb-NO" sz="1200" b="0" i="0" u="none" strike="noStrike" kern="1200" baseline="0" dirty="0" smtClean="0">
                <a:solidFill>
                  <a:schemeClr val="tx1"/>
                </a:solidFill>
                <a:latin typeface="+mn-lt"/>
                <a:ea typeface="+mn-ea"/>
                <a:cs typeface="+mn-cs"/>
              </a:rPr>
              <a:t> er et resultat av denne forhandlingsprosessen mellom personens ulike måter å være på og omgivelsenes forventninger til hvordan en skal oppføre seg. Det er derfor viktig at andre mennesker forstår og bekrefter vår identitet. En følelse av tilhørighet er viktig og betryggende for alle. Men når en bryter normer og forventninger, så risikerer en å bli sanksjonert og straffet. Sanksjonene kan være mildere former for forskjellsbehandling, som når Kim opplever at pasienter på jobben blir veldig opptatt av </a:t>
            </a:r>
            <a:r>
              <a:rPr lang="nb-NO" sz="1200" b="0" i="0" u="none" strike="noStrike" kern="1200" baseline="0" dirty="0" err="1" smtClean="0">
                <a:solidFill>
                  <a:schemeClr val="tx1"/>
                </a:solidFill>
                <a:latin typeface="+mn-lt"/>
                <a:ea typeface="+mn-ea"/>
                <a:cs typeface="+mn-cs"/>
              </a:rPr>
              <a:t>hens</a:t>
            </a:r>
            <a:r>
              <a:rPr lang="nb-NO" sz="1200" b="0" i="0" u="none" strike="noStrike" kern="1200" baseline="0" dirty="0" smtClean="0">
                <a:solidFill>
                  <a:schemeClr val="tx1"/>
                </a:solidFill>
                <a:latin typeface="+mn-lt"/>
                <a:ea typeface="+mn-ea"/>
                <a:cs typeface="+mn-cs"/>
              </a:rPr>
              <a:t> hudfarge. Men sanksjonene kan også være hardere, for eksempel hvis en arbeidsgiver ikke vil anisette en person de definerer som homofil. Dersom en opplever negative reaksjoner på ens eget normbrudd, kan</a:t>
            </a:r>
          </a:p>
          <a:p>
            <a:r>
              <a:rPr lang="nb-NO" sz="1200" b="0" i="0" u="none" strike="noStrike" kern="1200" baseline="0" dirty="0" smtClean="0">
                <a:solidFill>
                  <a:schemeClr val="tx1"/>
                </a:solidFill>
                <a:latin typeface="+mn-lt"/>
                <a:ea typeface="+mn-ea"/>
                <a:cs typeface="+mn-cs"/>
              </a:rPr>
              <a:t>dette føre til det vi kaller minoritetsstress, som viser til den belastningen det er å hele tiden måtte forklare og forsvare sin egen identitet. Det kan igjen lede til at en føler et press for å passe inn i og oppfylle alle andre normer.</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Noen ganger kan imidlertid det å bryte en norm oppleves som </a:t>
            </a:r>
            <a:r>
              <a:rPr lang="nb-NO" sz="1200" b="1" i="0" u="none" strike="noStrike" kern="1200" baseline="0" dirty="0" smtClean="0">
                <a:solidFill>
                  <a:schemeClr val="tx1"/>
                </a:solidFill>
                <a:latin typeface="+mn-lt"/>
                <a:ea typeface="+mn-ea"/>
                <a:cs typeface="+mn-cs"/>
              </a:rPr>
              <a:t>frigjørende</a:t>
            </a:r>
            <a:r>
              <a:rPr lang="nb-NO" sz="1200" b="0" i="0" u="none" strike="noStrike" kern="1200" baseline="0" dirty="0" smtClean="0">
                <a:solidFill>
                  <a:schemeClr val="tx1"/>
                </a:solidFill>
                <a:latin typeface="+mn-lt"/>
                <a:ea typeface="+mn-ea"/>
                <a:cs typeface="+mn-cs"/>
              </a:rPr>
              <a:t>, og det kan gjøre det lettere å bryte flere normer og uttrykke seg selv på alle måter en måtte ønske. Det å være en normbryter innebærer ofte at en har vært tvunget til å granske seg selv på en annen måte enn de av oss som følger normene. Noen har et mer bevisst forhold til hvilke normer en ønsker å følge og hvilke en ønsker å bryte, enn de av oss som følger normene uten å stille spørsmålstegn ved dem. Dersom en har et nettverk av støtte og/eller tilhørighet, er det enklere å takle de sanksjonene en blir møtt med. Et </a:t>
            </a:r>
            <a:r>
              <a:rPr lang="nb-NO" sz="1200" b="1" i="0" u="none" strike="noStrike" kern="1200" baseline="0" dirty="0" smtClean="0">
                <a:solidFill>
                  <a:schemeClr val="tx1"/>
                </a:solidFill>
                <a:latin typeface="+mn-lt"/>
                <a:ea typeface="+mn-ea"/>
                <a:cs typeface="+mn-cs"/>
              </a:rPr>
              <a:t>støttende nettverk </a:t>
            </a:r>
            <a:r>
              <a:rPr lang="nb-NO" sz="1200" b="0" i="0" u="none" strike="noStrike" kern="1200" baseline="0" dirty="0" smtClean="0">
                <a:solidFill>
                  <a:schemeClr val="tx1"/>
                </a:solidFill>
                <a:latin typeface="+mn-lt"/>
                <a:ea typeface="+mn-ea"/>
                <a:cs typeface="+mn-cs"/>
              </a:rPr>
              <a:t>kan være alt fra en nær person som forstår og støtter deg, til andre mennesker som også bryter normer, og som er motiverende forbilder, eller et nettverk på internett, eller lignende. Vi har alle muligheten til å være andre menneskers støttespillere.</a:t>
            </a:r>
          </a:p>
          <a:p>
            <a:endParaRPr lang="nb-NO" sz="1200" b="0" i="0" u="none" strike="noStrike" kern="1200" baseline="0" noProof="0" dirty="0" smtClean="0">
              <a:solidFill>
                <a:schemeClr val="tx1"/>
              </a:solidFill>
              <a:latin typeface="+mn-lt"/>
              <a:ea typeface="+mn-ea"/>
              <a:cs typeface="+mn-cs"/>
            </a:endParaRPr>
          </a:p>
          <a:p>
            <a:pPr marL="0" indent="0">
              <a:buFontTx/>
              <a:buNone/>
            </a:pPr>
            <a:r>
              <a:rPr lang="nb-NO" sz="1200" i="0" baseline="0" noProof="0" dirty="0" smtClean="0"/>
              <a:t>-------------</a:t>
            </a:r>
          </a:p>
          <a:p>
            <a:pPr marL="0" indent="0">
              <a:buFontTx/>
              <a:buNone/>
            </a:pPr>
            <a:r>
              <a:rPr lang="nb-NO" sz="1200" b="1" i="0" baseline="0" noProof="0" dirty="0" smtClean="0"/>
              <a:t>Hensikt: </a:t>
            </a:r>
            <a:r>
              <a:rPr lang="nb-NO" sz="1200" b="0" i="0" baseline="0" noProof="0" dirty="0" smtClean="0"/>
              <a:t>Bruke «Kim» til å forklare normer og </a:t>
            </a:r>
            <a:r>
              <a:rPr lang="nb-NO" sz="1200" b="0" i="0" baseline="0" noProof="0" dirty="0" err="1" smtClean="0"/>
              <a:t>interseksjonalitet</a:t>
            </a:r>
            <a:r>
              <a:rPr lang="nb-NO" sz="1200" b="0" i="0" baseline="0" noProof="0" dirty="0" smtClean="0"/>
              <a:t>. Forklare hvordan vi er hele, sammensatte individer. </a:t>
            </a:r>
            <a:endParaRPr lang="nb-NO" sz="1200" b="1" i="0" baseline="0" noProof="0" dirty="0" smtClean="0"/>
          </a:p>
          <a:p>
            <a:pPr marL="0" indent="0">
              <a:buFontTx/>
              <a:buNone/>
            </a:pPr>
            <a:r>
              <a:rPr lang="nb-NO" sz="1200" b="1" i="0" baseline="0" noProof="0" dirty="0" smtClean="0"/>
              <a:t>Tidsbruk: </a:t>
            </a:r>
            <a:r>
              <a:rPr lang="nb-NO" sz="1200" b="0" i="0" baseline="0" noProof="0" dirty="0" err="1" smtClean="0"/>
              <a:t>ca</a:t>
            </a:r>
            <a:r>
              <a:rPr lang="nb-NO" sz="1200" b="0" i="0" baseline="0" noProof="0" dirty="0" smtClean="0"/>
              <a:t> 5 min</a:t>
            </a:r>
            <a:endParaRPr lang="nb-NO" sz="1200" baseline="0" noProof="0" dirty="0" smtClean="0"/>
          </a:p>
          <a:p>
            <a:endParaRPr lang="nb-NO" noProof="0" dirty="0"/>
          </a:p>
        </p:txBody>
      </p:sp>
      <p:sp>
        <p:nvSpPr>
          <p:cNvPr id="4" name="Plassholder for lysbildenummer 3"/>
          <p:cNvSpPr>
            <a:spLocks noGrp="1"/>
          </p:cNvSpPr>
          <p:nvPr>
            <p:ph type="sldNum" sz="quarter" idx="10"/>
          </p:nvPr>
        </p:nvSpPr>
        <p:spPr/>
        <p:txBody>
          <a:bodyPr/>
          <a:lstStyle/>
          <a:p>
            <a:fld id="{015600BF-11FC-2045-A5B7-A2929E10A2C7}" type="slidenum">
              <a:rPr lang="en-US" smtClean="0"/>
              <a:t>11</a:t>
            </a:fld>
            <a:endParaRPr lang="en-US"/>
          </a:p>
        </p:txBody>
      </p:sp>
    </p:spTree>
    <p:extLst>
      <p:ext uri="{BB962C8B-B14F-4D97-AF65-F5344CB8AC3E}">
        <p14:creationId xmlns:p14="http://schemas.microsoft.com/office/powerpoint/2010/main" val="306516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 </a:t>
            </a:r>
            <a:r>
              <a:rPr lang="en-US" dirty="0" err="1" smtClean="0"/>
              <a:t>bør</a:t>
            </a:r>
            <a:r>
              <a:rPr lang="en-US" dirty="0" smtClean="0"/>
              <a:t> ha </a:t>
            </a:r>
            <a:r>
              <a:rPr lang="en-US" dirty="0" err="1" smtClean="0"/>
              <a:t>kommet</a:t>
            </a:r>
            <a:r>
              <a:rPr lang="en-US" dirty="0" smtClean="0"/>
              <a:t> </a:t>
            </a:r>
            <a:r>
              <a:rPr lang="en-US" dirty="0" err="1" smtClean="0"/>
              <a:t>deg</a:t>
            </a:r>
            <a:r>
              <a:rPr lang="en-US" dirty="0" smtClean="0"/>
              <a:t> </a:t>
            </a:r>
            <a:r>
              <a:rPr lang="en-US" dirty="0" err="1" smtClean="0"/>
              <a:t>til</a:t>
            </a:r>
            <a:r>
              <a:rPr lang="en-US" baseline="0" dirty="0" smtClean="0"/>
              <a:t> </a:t>
            </a:r>
            <a:r>
              <a:rPr lang="en-US" baseline="0" dirty="0" err="1" smtClean="0"/>
              <a:t>pausen</a:t>
            </a:r>
            <a:r>
              <a:rPr lang="en-US" baseline="0" dirty="0" smtClean="0"/>
              <a:t> i </a:t>
            </a:r>
            <a:r>
              <a:rPr lang="en-US" baseline="0" dirty="0" err="1" smtClean="0"/>
              <a:t>løpet</a:t>
            </a:r>
            <a:r>
              <a:rPr lang="en-US" baseline="0" dirty="0" smtClean="0"/>
              <a:t> </a:t>
            </a:r>
            <a:r>
              <a:rPr lang="en-US" baseline="0" dirty="0" err="1" smtClean="0"/>
              <a:t>av</a:t>
            </a:r>
            <a:r>
              <a:rPr lang="en-US" baseline="0" dirty="0" smtClean="0"/>
              <a:t> </a:t>
            </a:r>
            <a:r>
              <a:rPr lang="en-US" baseline="0" dirty="0" err="1" smtClean="0"/>
              <a:t>en</a:t>
            </a:r>
            <a:r>
              <a:rPr lang="en-US" baseline="0" dirty="0" smtClean="0"/>
              <a:t> time! </a:t>
            </a:r>
          </a:p>
          <a:p>
            <a:endParaRPr lang="en-US" baseline="0" dirty="0" smtClean="0"/>
          </a:p>
          <a:p>
            <a:r>
              <a:rPr lang="en-US" baseline="0" dirty="0" smtClean="0"/>
              <a:t>Pause i 5-10 min </a:t>
            </a:r>
            <a:r>
              <a:rPr lang="en-US" baseline="0" dirty="0" err="1" smtClean="0"/>
              <a:t>avhengig</a:t>
            </a:r>
            <a:r>
              <a:rPr lang="en-US" baseline="0" dirty="0" smtClean="0"/>
              <a:t> </a:t>
            </a:r>
            <a:r>
              <a:rPr lang="en-US" baseline="0" dirty="0" err="1" smtClean="0"/>
              <a:t>av</a:t>
            </a:r>
            <a:r>
              <a:rPr lang="en-US" baseline="0" dirty="0" smtClean="0"/>
              <a:t> </a:t>
            </a:r>
            <a:r>
              <a:rPr lang="en-US" baseline="0" dirty="0" err="1" smtClean="0"/>
              <a:t>hvordan</a:t>
            </a:r>
            <a:r>
              <a:rPr lang="en-US" baseline="0" dirty="0" smtClean="0"/>
              <a:t> man ligger an med </a:t>
            </a:r>
            <a:r>
              <a:rPr lang="en-US" baseline="0" dirty="0" err="1" smtClean="0"/>
              <a:t>tid</a:t>
            </a:r>
            <a:r>
              <a:rPr lang="en-US" baseline="0" dirty="0" smtClean="0"/>
              <a:t>. </a:t>
            </a:r>
            <a:r>
              <a:rPr lang="en-US" baseline="0" dirty="0" err="1" smtClean="0"/>
              <a:t>Bør</a:t>
            </a:r>
            <a:r>
              <a:rPr lang="en-US" baseline="0" dirty="0" smtClean="0"/>
              <a:t> </a:t>
            </a:r>
            <a:r>
              <a:rPr lang="en-US" baseline="0" dirty="0" err="1" smtClean="0"/>
              <a:t>være</a:t>
            </a:r>
            <a:r>
              <a:rPr lang="en-US" baseline="0" dirty="0" smtClean="0"/>
              <a:t> </a:t>
            </a:r>
            <a:r>
              <a:rPr lang="en-US" baseline="0" dirty="0" err="1" smtClean="0"/>
              <a:t>igjen</a:t>
            </a:r>
            <a:r>
              <a:rPr lang="en-US" baseline="0" dirty="0" smtClean="0"/>
              <a:t> </a:t>
            </a:r>
            <a:r>
              <a:rPr lang="en-US" baseline="0" dirty="0" err="1" smtClean="0"/>
              <a:t>minst</a:t>
            </a:r>
            <a:r>
              <a:rPr lang="en-US" baseline="0" dirty="0" smtClean="0"/>
              <a:t> 30 min </a:t>
            </a:r>
            <a:r>
              <a:rPr lang="en-US" baseline="0" dirty="0" err="1" smtClean="0"/>
              <a:t>til</a:t>
            </a:r>
            <a:r>
              <a:rPr lang="en-US" baseline="0" dirty="0" smtClean="0"/>
              <a:t> </a:t>
            </a:r>
            <a:r>
              <a:rPr lang="en-US" baseline="0" dirty="0" err="1" smtClean="0"/>
              <a:t>siste</a:t>
            </a:r>
            <a:r>
              <a:rPr lang="en-US" baseline="0" dirty="0" smtClean="0"/>
              <a:t> del. </a:t>
            </a:r>
            <a:endParaRPr lang="en-US" dirty="0"/>
          </a:p>
        </p:txBody>
      </p:sp>
      <p:sp>
        <p:nvSpPr>
          <p:cNvPr id="4" name="Slide Number Placeholder 3"/>
          <p:cNvSpPr>
            <a:spLocks noGrp="1"/>
          </p:cNvSpPr>
          <p:nvPr>
            <p:ph type="sldNum" sz="quarter" idx="10"/>
          </p:nvPr>
        </p:nvSpPr>
        <p:spPr/>
        <p:txBody>
          <a:bodyPr/>
          <a:lstStyle/>
          <a:p>
            <a:fld id="{015600BF-11FC-2045-A5B7-A2929E10A2C7}" type="slidenum">
              <a:rPr lang="en-US" smtClean="0"/>
              <a:t>12</a:t>
            </a:fld>
            <a:endParaRPr lang="en-US"/>
          </a:p>
        </p:txBody>
      </p:sp>
    </p:spTree>
    <p:extLst>
      <p:ext uri="{BB962C8B-B14F-4D97-AF65-F5344CB8AC3E}">
        <p14:creationId xmlns:p14="http://schemas.microsoft.com/office/powerpoint/2010/main" val="327621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smtClean="0"/>
              <a:t>Nå</a:t>
            </a:r>
            <a:r>
              <a:rPr lang="en-US" dirty="0" smtClean="0"/>
              <a:t> </a:t>
            </a:r>
            <a:r>
              <a:rPr lang="en-US" dirty="0" err="1" smtClean="0"/>
              <a:t>har</a:t>
            </a:r>
            <a:r>
              <a:rPr lang="en-US" dirty="0" smtClean="0"/>
              <a:t> vi </a:t>
            </a:r>
            <a:r>
              <a:rPr lang="en-US" dirty="0" err="1" smtClean="0"/>
              <a:t>snakket</a:t>
            </a:r>
            <a:r>
              <a:rPr lang="en-US" dirty="0" smtClean="0"/>
              <a:t> masse om </a:t>
            </a:r>
            <a:r>
              <a:rPr lang="en-US" dirty="0" err="1" smtClean="0"/>
              <a:t>teori</a:t>
            </a:r>
            <a:r>
              <a:rPr lang="en-US" dirty="0" smtClean="0"/>
              <a:t>, men </a:t>
            </a:r>
            <a:r>
              <a:rPr lang="en-US" dirty="0" err="1" smtClean="0"/>
              <a:t>jeg</a:t>
            </a:r>
            <a:r>
              <a:rPr lang="en-US" dirty="0" smtClean="0"/>
              <a:t> </a:t>
            </a:r>
            <a:r>
              <a:rPr lang="en-US" dirty="0" err="1" smtClean="0"/>
              <a:t>tror</a:t>
            </a:r>
            <a:r>
              <a:rPr lang="en-US" dirty="0" smtClean="0"/>
              <a:t> </a:t>
            </a:r>
            <a:r>
              <a:rPr lang="en-US" dirty="0" err="1" smtClean="0"/>
              <a:t>det</a:t>
            </a:r>
            <a:r>
              <a:rPr lang="en-US" dirty="0" smtClean="0"/>
              <a:t> </a:t>
            </a:r>
            <a:r>
              <a:rPr lang="en-US" dirty="0" err="1" smtClean="0"/>
              <a:t>er</a:t>
            </a:r>
            <a:r>
              <a:rPr lang="en-US" baseline="0" dirty="0" smtClean="0"/>
              <a:t> et </a:t>
            </a:r>
            <a:r>
              <a:rPr lang="en-US" baseline="0" dirty="0" err="1" smtClean="0"/>
              <a:t>viktig</a:t>
            </a:r>
            <a:r>
              <a:rPr lang="en-US" baseline="0" dirty="0" smtClean="0"/>
              <a:t> </a:t>
            </a:r>
            <a:r>
              <a:rPr lang="en-US" baseline="0" dirty="0" err="1" smtClean="0"/>
              <a:t>utgangspunkt</a:t>
            </a:r>
            <a:r>
              <a:rPr lang="en-US" baseline="0" dirty="0" smtClean="0"/>
              <a:t> for å </a:t>
            </a:r>
            <a:r>
              <a:rPr lang="en-US" baseline="0" dirty="0" err="1" smtClean="0"/>
              <a:t>forstå</a:t>
            </a:r>
            <a:r>
              <a:rPr lang="en-US" baseline="0" dirty="0" smtClean="0"/>
              <a:t> </a:t>
            </a:r>
            <a:r>
              <a:rPr lang="en-US" baseline="0" dirty="0" err="1" smtClean="0"/>
              <a:t>hvordan</a:t>
            </a:r>
            <a:r>
              <a:rPr lang="en-US" baseline="0" dirty="0" smtClean="0"/>
              <a:t> </a:t>
            </a:r>
            <a:r>
              <a:rPr lang="en-US" baseline="0" dirty="0" err="1" smtClean="0"/>
              <a:t>disse</a:t>
            </a:r>
            <a:r>
              <a:rPr lang="en-US" baseline="0" dirty="0" smtClean="0"/>
              <a:t> </a:t>
            </a:r>
            <a:r>
              <a:rPr lang="en-US" baseline="0" dirty="0" err="1" smtClean="0"/>
              <a:t>tingene</a:t>
            </a:r>
            <a:r>
              <a:rPr lang="en-US" baseline="0" dirty="0" smtClean="0"/>
              <a:t> </a:t>
            </a:r>
            <a:r>
              <a:rPr lang="en-US" baseline="0" dirty="0" err="1" smtClean="0"/>
              <a:t>fungerer</a:t>
            </a:r>
            <a:r>
              <a:rPr lang="en-US" baseline="0" dirty="0" smtClean="0"/>
              <a:t> i </a:t>
            </a:r>
            <a:r>
              <a:rPr lang="en-US" baseline="0" dirty="0" err="1" smtClean="0"/>
              <a:t>våre</a:t>
            </a:r>
            <a:r>
              <a:rPr lang="en-US" baseline="0" dirty="0" smtClean="0"/>
              <a:t> </a:t>
            </a:r>
            <a:r>
              <a:rPr lang="en-US" baseline="0" dirty="0" err="1" smtClean="0"/>
              <a:t>organisasjoner</a:t>
            </a:r>
            <a:r>
              <a:rPr lang="en-US" baseline="0" dirty="0" smtClean="0"/>
              <a:t>.  </a:t>
            </a:r>
            <a:r>
              <a:rPr lang="en-US" dirty="0" err="1" smtClean="0"/>
              <a:t>N</a:t>
            </a:r>
            <a:r>
              <a:rPr lang="en-US" baseline="0" dirty="0" err="1" smtClean="0"/>
              <a:t>å</a:t>
            </a:r>
            <a:r>
              <a:rPr lang="en-US" baseline="0" dirty="0" smtClean="0"/>
              <a:t> </a:t>
            </a:r>
            <a:r>
              <a:rPr lang="en-US" baseline="0" dirty="0" err="1" smtClean="0"/>
              <a:t>skal</a:t>
            </a:r>
            <a:r>
              <a:rPr lang="en-US" baseline="0" dirty="0" smtClean="0"/>
              <a:t> vi </a:t>
            </a:r>
            <a:r>
              <a:rPr lang="en-US" baseline="0" dirty="0" err="1" smtClean="0"/>
              <a:t>snakke</a:t>
            </a:r>
            <a:r>
              <a:rPr lang="en-US" baseline="0" dirty="0" smtClean="0"/>
              <a:t> om </a:t>
            </a:r>
            <a:r>
              <a:rPr lang="en-US" baseline="0" dirty="0" err="1" smtClean="0"/>
              <a:t>det</a:t>
            </a:r>
            <a:r>
              <a:rPr lang="en-US" baseline="0" dirty="0" smtClean="0"/>
              <a:t> </a:t>
            </a:r>
            <a:r>
              <a:rPr lang="en-US" baseline="0" dirty="0" err="1" smtClean="0"/>
              <a:t>praktiske</a:t>
            </a:r>
            <a:r>
              <a:rPr lang="en-US" baseline="0" dirty="0" smtClean="0"/>
              <a:t>. </a:t>
            </a:r>
            <a:r>
              <a:rPr lang="en-US" baseline="0" dirty="0" smtClean="0"/>
              <a:t>For å </a:t>
            </a:r>
            <a:r>
              <a:rPr lang="en-US" baseline="0" dirty="0" err="1" smtClean="0"/>
              <a:t>gjøre</a:t>
            </a:r>
            <a:r>
              <a:rPr lang="en-US" baseline="0" dirty="0" smtClean="0"/>
              <a:t> </a:t>
            </a:r>
            <a:r>
              <a:rPr lang="en-US" baseline="0" dirty="0" err="1" smtClean="0"/>
              <a:t>dette</a:t>
            </a:r>
            <a:r>
              <a:rPr lang="en-US" baseline="0" dirty="0" smtClean="0"/>
              <a:t> </a:t>
            </a:r>
            <a:r>
              <a:rPr lang="en-US" baseline="0" dirty="0" err="1" smtClean="0"/>
              <a:t>skal</a:t>
            </a:r>
            <a:r>
              <a:rPr lang="en-US" baseline="0" dirty="0" smtClean="0"/>
              <a:t> vi </a:t>
            </a:r>
            <a:r>
              <a:rPr lang="en-US" baseline="0" dirty="0" err="1" smtClean="0"/>
              <a:t>begynne</a:t>
            </a:r>
            <a:r>
              <a:rPr lang="en-US" baseline="0" dirty="0" smtClean="0"/>
              <a:t> med å </a:t>
            </a:r>
            <a:r>
              <a:rPr lang="en-US" baseline="0" dirty="0" err="1" smtClean="0"/>
              <a:t>analysere</a:t>
            </a:r>
            <a:r>
              <a:rPr lang="en-US" baseline="0" dirty="0" smtClean="0"/>
              <a:t> </a:t>
            </a:r>
            <a:r>
              <a:rPr lang="en-US" baseline="0" dirty="0" err="1" smtClean="0"/>
              <a:t>oss</a:t>
            </a:r>
            <a:r>
              <a:rPr lang="en-US" baseline="0" dirty="0" smtClean="0"/>
              <a:t> </a:t>
            </a:r>
            <a:r>
              <a:rPr lang="en-US" baseline="0" dirty="0" err="1" smtClean="0"/>
              <a:t>selv</a:t>
            </a:r>
            <a:r>
              <a:rPr lang="en-US" baseline="0" dirty="0" smtClean="0"/>
              <a:t>. </a:t>
            </a:r>
            <a:r>
              <a:rPr lang="en-US" baseline="0" dirty="0" err="1" smtClean="0"/>
              <a:t>Jeg</a:t>
            </a:r>
            <a:r>
              <a:rPr lang="en-US" baseline="0" dirty="0" smtClean="0"/>
              <a:t> </a:t>
            </a:r>
            <a:r>
              <a:rPr lang="en-US" baseline="0" dirty="0" err="1" smtClean="0"/>
              <a:t>håper</a:t>
            </a:r>
            <a:r>
              <a:rPr lang="en-US" baseline="0" dirty="0" smtClean="0"/>
              <a:t> folk </a:t>
            </a:r>
            <a:r>
              <a:rPr lang="en-US" baseline="0" dirty="0" err="1" smtClean="0"/>
              <a:t>kan</a:t>
            </a:r>
            <a:r>
              <a:rPr lang="en-US" baseline="0" dirty="0" smtClean="0"/>
              <a:t> </a:t>
            </a:r>
            <a:r>
              <a:rPr lang="en-US" baseline="0" dirty="0" err="1" smtClean="0"/>
              <a:t>være</a:t>
            </a:r>
            <a:r>
              <a:rPr lang="en-US" baseline="0" dirty="0" smtClean="0"/>
              <a:t> </a:t>
            </a:r>
            <a:r>
              <a:rPr lang="en-US" baseline="0" dirty="0" err="1" smtClean="0"/>
              <a:t>villige</a:t>
            </a:r>
            <a:r>
              <a:rPr lang="en-US" baseline="0" dirty="0" smtClean="0"/>
              <a:t> </a:t>
            </a:r>
            <a:r>
              <a:rPr lang="en-US" baseline="0" dirty="0" err="1" smtClean="0"/>
              <a:t>til</a:t>
            </a:r>
            <a:r>
              <a:rPr lang="en-US" baseline="0" dirty="0" smtClean="0"/>
              <a:t> å dele </a:t>
            </a:r>
            <a:r>
              <a:rPr lang="en-US" baseline="0" dirty="0" err="1" smtClean="0"/>
              <a:t>både</a:t>
            </a:r>
            <a:r>
              <a:rPr lang="en-US" baseline="0" dirty="0" smtClean="0"/>
              <a:t> </a:t>
            </a:r>
            <a:r>
              <a:rPr lang="en-US" baseline="0" dirty="0" err="1" smtClean="0"/>
              <a:t>utfordringer</a:t>
            </a:r>
            <a:r>
              <a:rPr lang="en-US" baseline="0" dirty="0" smtClean="0"/>
              <a:t> </a:t>
            </a:r>
            <a:r>
              <a:rPr lang="en-US" baseline="0" dirty="0" err="1" smtClean="0"/>
              <a:t>og</a:t>
            </a:r>
            <a:r>
              <a:rPr lang="en-US" baseline="0" dirty="0" smtClean="0"/>
              <a:t> </a:t>
            </a:r>
            <a:r>
              <a:rPr lang="en-US" baseline="0" dirty="0" err="1" smtClean="0"/>
              <a:t>gode</a:t>
            </a:r>
            <a:r>
              <a:rPr lang="en-US" baseline="0" dirty="0" smtClean="0"/>
              <a:t> </a:t>
            </a:r>
            <a:r>
              <a:rPr lang="en-US" baseline="0" dirty="0" err="1" smtClean="0"/>
              <a:t>eksempler</a:t>
            </a:r>
            <a:r>
              <a:rPr lang="en-US" baseline="0" dirty="0" smtClean="0"/>
              <a:t>. </a:t>
            </a:r>
            <a:r>
              <a:rPr lang="en-US" baseline="0" dirty="0" err="1" smtClean="0"/>
              <a:t>Det</a:t>
            </a:r>
            <a:r>
              <a:rPr lang="en-US" baseline="0" dirty="0" smtClean="0"/>
              <a:t> </a:t>
            </a:r>
            <a:r>
              <a:rPr lang="en-US" baseline="0" dirty="0" err="1" smtClean="0"/>
              <a:t>som</a:t>
            </a:r>
            <a:r>
              <a:rPr lang="en-US" baseline="0" dirty="0" smtClean="0"/>
              <a:t> </a:t>
            </a:r>
            <a:r>
              <a:rPr lang="en-US" baseline="0" dirty="0" err="1" smtClean="0"/>
              <a:t>snakkes</a:t>
            </a:r>
            <a:r>
              <a:rPr lang="en-US" baseline="0" dirty="0" smtClean="0"/>
              <a:t> om </a:t>
            </a:r>
            <a:r>
              <a:rPr lang="en-US" baseline="0" dirty="0" err="1" smtClean="0"/>
              <a:t>på</a:t>
            </a:r>
            <a:r>
              <a:rPr lang="en-US" baseline="0" dirty="0" smtClean="0"/>
              <a:t> </a:t>
            </a:r>
            <a:r>
              <a:rPr lang="en-US" baseline="0" dirty="0" err="1" smtClean="0"/>
              <a:t>kurset</a:t>
            </a:r>
            <a:r>
              <a:rPr lang="en-US" baseline="0" dirty="0" smtClean="0"/>
              <a:t> her, </a:t>
            </a:r>
            <a:r>
              <a:rPr lang="en-US" baseline="0" dirty="0" err="1" smtClean="0"/>
              <a:t>blir</a:t>
            </a:r>
            <a:r>
              <a:rPr lang="en-US" baseline="0" dirty="0" smtClean="0"/>
              <a:t> </a:t>
            </a:r>
            <a:r>
              <a:rPr lang="en-US" baseline="0" dirty="0" err="1" smtClean="0"/>
              <a:t>på</a:t>
            </a:r>
            <a:r>
              <a:rPr lang="en-US" baseline="0" dirty="0" smtClean="0"/>
              <a:t> </a:t>
            </a:r>
            <a:r>
              <a:rPr lang="en-US" baseline="0" dirty="0" err="1" smtClean="0"/>
              <a:t>kurset</a:t>
            </a:r>
            <a:r>
              <a:rPr lang="en-US" baseline="0" dirty="0" smtClean="0"/>
              <a:t>. </a:t>
            </a:r>
          </a:p>
          <a:p>
            <a:endParaRPr lang="en-US" baseline="0" dirty="0" smtClean="0"/>
          </a:p>
          <a:p>
            <a:r>
              <a:rPr lang="en-US" baseline="0" dirty="0" smtClean="0"/>
              <a:t>[</a:t>
            </a:r>
            <a:r>
              <a:rPr lang="en-US" baseline="0" dirty="0" err="1" smtClean="0"/>
              <a:t>hvis</a:t>
            </a:r>
            <a:r>
              <a:rPr lang="en-US" baseline="0" dirty="0" smtClean="0"/>
              <a:t> </a:t>
            </a:r>
            <a:r>
              <a:rPr lang="en-US" baseline="0" dirty="0" err="1" smtClean="0"/>
              <a:t>det</a:t>
            </a:r>
            <a:r>
              <a:rPr lang="en-US" baseline="0" dirty="0" smtClean="0"/>
              <a:t> </a:t>
            </a:r>
            <a:r>
              <a:rPr lang="en-US" baseline="0" dirty="0" err="1" smtClean="0"/>
              <a:t>er</a:t>
            </a:r>
            <a:r>
              <a:rPr lang="en-US" baseline="0" dirty="0" smtClean="0"/>
              <a:t> </a:t>
            </a:r>
            <a:r>
              <a:rPr lang="en-US" baseline="0" dirty="0" err="1" smtClean="0"/>
              <a:t>kurs</a:t>
            </a:r>
            <a:r>
              <a:rPr lang="en-US" baseline="0" dirty="0" smtClean="0"/>
              <a:t> med </a:t>
            </a:r>
            <a:r>
              <a:rPr lang="en-US" baseline="0" dirty="0" err="1" smtClean="0"/>
              <a:t>forskjellige</a:t>
            </a:r>
            <a:r>
              <a:rPr lang="en-US" baseline="0" dirty="0" smtClean="0"/>
              <a:t> </a:t>
            </a:r>
            <a:r>
              <a:rPr lang="en-US" baseline="0" dirty="0" err="1" smtClean="0"/>
              <a:t>organisasjoner</a:t>
            </a:r>
            <a:r>
              <a:rPr lang="en-US" baseline="0" dirty="0" smtClean="0"/>
              <a:t> </a:t>
            </a:r>
            <a:r>
              <a:rPr lang="en-US" baseline="0" dirty="0" err="1" smtClean="0"/>
              <a:t>tilstede</a:t>
            </a:r>
            <a:r>
              <a:rPr lang="en-US" baseline="0" dirty="0" smtClean="0"/>
              <a:t>]: De </a:t>
            </a:r>
            <a:r>
              <a:rPr lang="en-US" baseline="0" dirty="0" err="1" smtClean="0"/>
              <a:t>diskusjonsoppgavene</a:t>
            </a:r>
            <a:r>
              <a:rPr lang="en-US" baseline="0" dirty="0" smtClean="0"/>
              <a:t> vi </a:t>
            </a:r>
            <a:r>
              <a:rPr lang="en-US" baseline="0" dirty="0" err="1" smtClean="0"/>
              <a:t>skal</a:t>
            </a:r>
            <a:r>
              <a:rPr lang="en-US" baseline="0" dirty="0" smtClean="0"/>
              <a:t> </a:t>
            </a:r>
            <a:r>
              <a:rPr lang="en-US" baseline="0" dirty="0" err="1" smtClean="0"/>
              <a:t>gå</a:t>
            </a:r>
            <a:r>
              <a:rPr lang="en-US" baseline="0" dirty="0" smtClean="0"/>
              <a:t> inn i </a:t>
            </a:r>
            <a:r>
              <a:rPr lang="en-US" baseline="0" dirty="0" err="1" smtClean="0"/>
              <a:t>nå</a:t>
            </a:r>
            <a:r>
              <a:rPr lang="en-US" baseline="0" dirty="0" smtClean="0"/>
              <a:t> </a:t>
            </a:r>
            <a:r>
              <a:rPr lang="en-US" baseline="0" dirty="0" err="1" smtClean="0"/>
              <a:t>kan</a:t>
            </a:r>
            <a:r>
              <a:rPr lang="en-US" baseline="0" dirty="0" smtClean="0"/>
              <a:t> </a:t>
            </a:r>
            <a:r>
              <a:rPr lang="en-US" baseline="0" dirty="0" err="1" smtClean="0"/>
              <a:t>dere</a:t>
            </a:r>
            <a:r>
              <a:rPr lang="en-US" baseline="0" dirty="0" smtClean="0"/>
              <a:t> </a:t>
            </a:r>
            <a:r>
              <a:rPr lang="en-US" baseline="0" dirty="0" err="1" smtClean="0"/>
              <a:t>også</a:t>
            </a:r>
            <a:r>
              <a:rPr lang="en-US" baseline="0" dirty="0" smtClean="0"/>
              <a:t> </a:t>
            </a:r>
            <a:r>
              <a:rPr lang="en-US" baseline="0" dirty="0" err="1" smtClean="0"/>
              <a:t>gjøre</a:t>
            </a:r>
            <a:r>
              <a:rPr lang="en-US" baseline="0" dirty="0" smtClean="0"/>
              <a:t> i </a:t>
            </a:r>
            <a:r>
              <a:rPr lang="en-US" baseline="0" dirty="0" err="1" smtClean="0"/>
              <a:t>organisasjonene</a:t>
            </a:r>
            <a:r>
              <a:rPr lang="en-US" baseline="0" dirty="0" smtClean="0"/>
              <a:t> </a:t>
            </a:r>
            <a:r>
              <a:rPr lang="en-US" baseline="0" dirty="0" err="1" smtClean="0"/>
              <a:t>deres</a:t>
            </a:r>
            <a:r>
              <a:rPr lang="en-US" baseline="0" dirty="0" smtClean="0"/>
              <a:t> </a:t>
            </a:r>
            <a:r>
              <a:rPr lang="en-US" baseline="0" dirty="0" err="1" smtClean="0"/>
              <a:t>når</a:t>
            </a:r>
            <a:r>
              <a:rPr lang="en-US" baseline="0" dirty="0" smtClean="0"/>
              <a:t> </a:t>
            </a:r>
            <a:r>
              <a:rPr lang="en-US" baseline="0" dirty="0" err="1" smtClean="0"/>
              <a:t>dere</a:t>
            </a:r>
            <a:r>
              <a:rPr lang="en-US" baseline="0" dirty="0" smtClean="0"/>
              <a:t> </a:t>
            </a:r>
            <a:r>
              <a:rPr lang="en-US" baseline="0" dirty="0" err="1" smtClean="0"/>
              <a:t>kommer</a:t>
            </a:r>
            <a:r>
              <a:rPr lang="en-US" baseline="0" dirty="0" smtClean="0"/>
              <a:t> </a:t>
            </a:r>
            <a:r>
              <a:rPr lang="en-US" baseline="0" dirty="0" err="1" smtClean="0"/>
              <a:t>hjem</a:t>
            </a:r>
            <a:r>
              <a:rPr lang="en-US" baseline="0" dirty="0" smtClean="0"/>
              <a:t> </a:t>
            </a:r>
            <a:r>
              <a:rPr lang="en-US" baseline="0" dirty="0" err="1" smtClean="0"/>
              <a:t>fra</a:t>
            </a:r>
            <a:r>
              <a:rPr lang="en-US" baseline="0" dirty="0" smtClean="0"/>
              <a:t> </a:t>
            </a:r>
            <a:r>
              <a:rPr lang="en-US" baseline="0" dirty="0" err="1" smtClean="0"/>
              <a:t>kurs</a:t>
            </a:r>
            <a:r>
              <a:rPr lang="en-US" baseline="0" dirty="0" smtClean="0"/>
              <a:t>.</a:t>
            </a:r>
          </a:p>
          <a:p>
            <a:endParaRPr lang="en-US" baseline="0" dirty="0" smtClean="0"/>
          </a:p>
          <a:p>
            <a:pPr marL="0" indent="0">
              <a:buFontTx/>
              <a:buNone/>
            </a:pPr>
            <a:r>
              <a:rPr lang="nb-NO" sz="1200" i="0" baseline="0" noProof="0" dirty="0" smtClean="0"/>
              <a:t>-------------</a:t>
            </a:r>
          </a:p>
          <a:p>
            <a:pPr marL="0" indent="0">
              <a:buFontTx/>
              <a:buNone/>
            </a:pPr>
            <a:r>
              <a:rPr lang="nb-NO" sz="1200" b="1" i="0" baseline="0" noProof="0" dirty="0" smtClean="0"/>
              <a:t>Hensikt: </a:t>
            </a:r>
            <a:r>
              <a:rPr lang="nb-NO" sz="1200" b="0" i="0" baseline="0" noProof="0" dirty="0" smtClean="0"/>
              <a:t>Kjapt introdusere neste del</a:t>
            </a:r>
            <a:endParaRPr lang="nb-NO" sz="1200" b="1" i="0" baseline="0" noProof="0" dirty="0" smtClean="0"/>
          </a:p>
          <a:p>
            <a:pPr marL="0" indent="0">
              <a:buFontTx/>
              <a:buNone/>
            </a:pPr>
            <a:r>
              <a:rPr lang="nb-NO" sz="1200" b="1" i="0" baseline="0" noProof="0" dirty="0" smtClean="0"/>
              <a:t>Tidsbruk: </a:t>
            </a:r>
            <a:r>
              <a:rPr lang="nb-NO" sz="1200" b="0" i="0" baseline="0" noProof="0" dirty="0" err="1" smtClean="0"/>
              <a:t>ca</a:t>
            </a:r>
            <a:r>
              <a:rPr lang="nb-NO" sz="1200" b="0" i="0" baseline="0" noProof="0" dirty="0" smtClean="0"/>
              <a:t> 1 min</a:t>
            </a:r>
            <a:endParaRPr lang="nb-NO" sz="1200" baseline="0" noProof="0" dirty="0" smtClean="0"/>
          </a:p>
          <a:p>
            <a:endParaRPr lang="en-US" baseline="0" dirty="0" smtClean="0"/>
          </a:p>
        </p:txBody>
      </p:sp>
      <p:sp>
        <p:nvSpPr>
          <p:cNvPr id="4" name="Plassholder for lysbildenummer 3"/>
          <p:cNvSpPr>
            <a:spLocks noGrp="1"/>
          </p:cNvSpPr>
          <p:nvPr>
            <p:ph type="sldNum" sz="quarter" idx="10"/>
          </p:nvPr>
        </p:nvSpPr>
        <p:spPr/>
        <p:txBody>
          <a:bodyPr/>
          <a:lstStyle/>
          <a:p>
            <a:fld id="{015600BF-11FC-2045-A5B7-A2929E10A2C7}" type="slidenum">
              <a:rPr lang="en-US" smtClean="0"/>
              <a:t>13</a:t>
            </a:fld>
            <a:endParaRPr lang="en-US"/>
          </a:p>
        </p:txBody>
      </p:sp>
    </p:spTree>
    <p:extLst>
      <p:ext uri="{BB962C8B-B14F-4D97-AF65-F5344CB8AC3E}">
        <p14:creationId xmlns:p14="http://schemas.microsoft.com/office/powerpoint/2010/main" val="590566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smtClean="0"/>
              <a:t>[dele inn i grupper på to og to, </a:t>
            </a:r>
            <a:r>
              <a:rPr lang="nb-NO" noProof="0" dirty="0" err="1" smtClean="0"/>
              <a:t>evt</a:t>
            </a:r>
            <a:r>
              <a:rPr lang="nb-NO" noProof="0" dirty="0" smtClean="0"/>
              <a:t> de fra samme organisasjon</a:t>
            </a:r>
            <a:r>
              <a:rPr lang="nb-NO" baseline="0" noProof="0" dirty="0" smtClean="0"/>
              <a:t> diskuterer sammen (forutsatt at flere deltakere fra hver organisasjon)]</a:t>
            </a:r>
            <a:endParaRPr lang="nb-NO" noProof="0" dirty="0" smtClean="0"/>
          </a:p>
          <a:p>
            <a:endParaRPr lang="nb-NO" noProof="0" dirty="0" smtClean="0"/>
          </a:p>
          <a:p>
            <a:r>
              <a:rPr lang="nb-NO" noProof="0" dirty="0" smtClean="0"/>
              <a:t>Kan </a:t>
            </a:r>
            <a:r>
              <a:rPr lang="nb-NO" noProof="0" dirty="0" smtClean="0"/>
              <a:t>være vanskelig å identifisere</a:t>
            </a:r>
            <a:r>
              <a:rPr lang="nb-NO" baseline="0" noProof="0" dirty="0" smtClean="0"/>
              <a:t> strukturer i egen organisasjon som virker ekskluderende, samtidig </a:t>
            </a:r>
            <a:r>
              <a:rPr lang="nb-NO" baseline="0" noProof="0" dirty="0" smtClean="0"/>
              <a:t>er dette nødvendig </a:t>
            </a:r>
            <a:r>
              <a:rPr lang="nb-NO" baseline="0" noProof="0" dirty="0" smtClean="0"/>
              <a:t>for å </a:t>
            </a:r>
            <a:r>
              <a:rPr lang="nb-NO" baseline="0" noProof="0" dirty="0" smtClean="0"/>
              <a:t>skjønne hvordan man kan bli </a:t>
            </a:r>
            <a:r>
              <a:rPr lang="nb-NO" baseline="0" noProof="0" dirty="0" smtClean="0"/>
              <a:t>mer </a:t>
            </a:r>
            <a:r>
              <a:rPr lang="nb-NO" baseline="0" noProof="0" dirty="0" smtClean="0"/>
              <a:t>inkluderende.</a:t>
            </a:r>
          </a:p>
          <a:p>
            <a:endParaRPr lang="nb-NO" baseline="0" noProof="0" dirty="0" smtClean="0"/>
          </a:p>
          <a:p>
            <a:r>
              <a:rPr lang="nb-NO" baseline="0" noProof="0" dirty="0" smtClean="0"/>
              <a:t>[Når deltakerne har diskutert i 7-8 min, bla om til neste slide uten å gå gjennom svarene. Ta alt i oppsamling etterpå]</a:t>
            </a:r>
            <a:endParaRPr lang="nb-NO" baseline="0" noProof="0" dirty="0" smtClean="0"/>
          </a:p>
          <a:p>
            <a:endParaRPr lang="nb-NO" baseline="0" noProof="0" dirty="0" smtClean="0"/>
          </a:p>
          <a:p>
            <a:pPr marL="171450" indent="-171450">
              <a:buFontTx/>
              <a:buChar char="-"/>
            </a:pPr>
            <a:endParaRPr lang="nb-NO" baseline="0" noProof="0" dirty="0" smtClean="0"/>
          </a:p>
          <a:p>
            <a:pPr marL="0" indent="0">
              <a:buFontTx/>
              <a:buNone/>
            </a:pPr>
            <a:r>
              <a:rPr lang="nb-NO" sz="1200" i="0" baseline="0" noProof="0" dirty="0" smtClean="0"/>
              <a:t>-------------</a:t>
            </a:r>
          </a:p>
          <a:p>
            <a:r>
              <a:rPr lang="nb-NO" sz="1200" b="1" i="0" baseline="0" noProof="0" dirty="0" smtClean="0"/>
              <a:t>Hensikt: </a:t>
            </a:r>
            <a:r>
              <a:rPr lang="nb-NO" noProof="0" dirty="0" smtClean="0"/>
              <a:t>Gå fra individnivå til overordnet i organisasjonene.</a:t>
            </a:r>
          </a:p>
          <a:p>
            <a:pPr marL="0" indent="0">
              <a:buFontTx/>
              <a:buNone/>
            </a:pPr>
            <a:r>
              <a:rPr lang="nb-NO" sz="1200" b="1" i="0" baseline="0" noProof="0" dirty="0" smtClean="0"/>
              <a:t>Tidsbruk: </a:t>
            </a:r>
            <a:r>
              <a:rPr lang="nb-NO" sz="1200" b="0" i="0" baseline="0" noProof="0" dirty="0" err="1" smtClean="0"/>
              <a:t>ca</a:t>
            </a:r>
            <a:r>
              <a:rPr lang="nb-NO" sz="1200" b="0" i="0" baseline="0" noProof="0" dirty="0" smtClean="0"/>
              <a:t> 7-8 min</a:t>
            </a:r>
            <a:endParaRPr lang="nb-NO" sz="1200" baseline="0" noProof="0" dirty="0" smtClean="0"/>
          </a:p>
          <a:p>
            <a:pPr marL="171450" indent="-171450">
              <a:buFontTx/>
              <a:buChar char="-"/>
            </a:pPr>
            <a:endParaRPr lang="nb-NO" baseline="0" noProof="0" dirty="0" smtClean="0"/>
          </a:p>
        </p:txBody>
      </p:sp>
      <p:sp>
        <p:nvSpPr>
          <p:cNvPr id="4" name="Plassholder for lysbildenummer 3"/>
          <p:cNvSpPr>
            <a:spLocks noGrp="1"/>
          </p:cNvSpPr>
          <p:nvPr>
            <p:ph type="sldNum" sz="quarter" idx="10"/>
          </p:nvPr>
        </p:nvSpPr>
        <p:spPr/>
        <p:txBody>
          <a:bodyPr/>
          <a:lstStyle/>
          <a:p>
            <a:fld id="{015600BF-11FC-2045-A5B7-A2929E10A2C7}" type="slidenum">
              <a:rPr lang="en-US" smtClean="0"/>
              <a:t>14</a:t>
            </a:fld>
            <a:endParaRPr lang="en-US"/>
          </a:p>
        </p:txBody>
      </p:sp>
    </p:spTree>
    <p:extLst>
      <p:ext uri="{BB962C8B-B14F-4D97-AF65-F5344CB8AC3E}">
        <p14:creationId xmlns:p14="http://schemas.microsoft.com/office/powerpoint/2010/main" val="2118555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
            </a:r>
            <a:r>
              <a:rPr lang="en-US" baseline="0" dirty="0" smtClean="0"/>
              <a:t> same </a:t>
            </a:r>
            <a:r>
              <a:rPr lang="en-US" baseline="0" dirty="0" err="1" smtClean="0"/>
              <a:t>gruppene</a:t>
            </a:r>
            <a:r>
              <a:rPr lang="en-US" baseline="0" dirty="0" smtClean="0"/>
              <a:t> </a:t>
            </a:r>
            <a:r>
              <a:rPr lang="en-US" baseline="0" dirty="0" err="1" smtClean="0"/>
              <a:t>diskuterer</a:t>
            </a:r>
            <a:r>
              <a:rPr lang="en-US" baseline="0" dirty="0" smtClean="0"/>
              <a:t> </a:t>
            </a:r>
            <a:r>
              <a:rPr lang="en-US" baseline="0" dirty="0" err="1" smtClean="0"/>
              <a:t>på</a:t>
            </a:r>
            <a:r>
              <a:rPr lang="en-US" baseline="0" dirty="0" smtClean="0"/>
              <a:t> </a:t>
            </a:r>
            <a:r>
              <a:rPr lang="en-US" baseline="0" dirty="0" err="1" smtClean="0"/>
              <a:t>nytt</a:t>
            </a:r>
            <a:r>
              <a:rPr lang="en-US" baseline="0" dirty="0" smtClean="0"/>
              <a:t>. </a:t>
            </a:r>
            <a:r>
              <a:rPr lang="en-US" baseline="0" dirty="0" err="1" smtClean="0"/>
              <a:t>Gå</a:t>
            </a:r>
            <a:r>
              <a:rPr lang="en-US" baseline="0" dirty="0" smtClean="0"/>
              <a:t> </a:t>
            </a:r>
            <a:r>
              <a:rPr lang="en-US" baseline="0" dirty="0" err="1" smtClean="0"/>
              <a:t>rundt</a:t>
            </a:r>
            <a:r>
              <a:rPr lang="en-US" baseline="0" dirty="0" smtClean="0"/>
              <a:t> </a:t>
            </a:r>
            <a:r>
              <a:rPr lang="en-US" baseline="0" dirty="0" err="1" smtClean="0"/>
              <a:t>og</a:t>
            </a:r>
            <a:r>
              <a:rPr lang="en-US" baseline="0" dirty="0" smtClean="0"/>
              <a:t> </a:t>
            </a:r>
            <a:r>
              <a:rPr lang="en-US" baseline="0" dirty="0" err="1" smtClean="0"/>
              <a:t>sjekk</a:t>
            </a:r>
            <a:r>
              <a:rPr lang="en-US" baseline="0" dirty="0" smtClean="0"/>
              <a:t> at de </a:t>
            </a:r>
            <a:r>
              <a:rPr lang="en-US" baseline="0" dirty="0" err="1" smtClean="0"/>
              <a:t>skjønner</a:t>
            </a:r>
            <a:r>
              <a:rPr lang="en-US" baseline="0" dirty="0" smtClean="0"/>
              <a:t> </a:t>
            </a:r>
            <a:r>
              <a:rPr lang="en-US" baseline="0" dirty="0" err="1" smtClean="0"/>
              <a:t>spørsmålene</a:t>
            </a:r>
            <a:r>
              <a:rPr lang="en-US" baseline="0" dirty="0" smtClean="0"/>
              <a:t>]</a:t>
            </a:r>
          </a:p>
          <a:p>
            <a:endParaRPr lang="en-US" baseline="0" dirty="0" smtClean="0"/>
          </a:p>
          <a:p>
            <a:pPr marL="0" indent="0">
              <a:buFontTx/>
              <a:buNone/>
            </a:pPr>
            <a:r>
              <a:rPr lang="nb-NO" sz="1200" i="0" baseline="0" noProof="0" dirty="0" smtClean="0"/>
              <a:t>-------------</a:t>
            </a:r>
          </a:p>
          <a:p>
            <a:r>
              <a:rPr lang="nb-NO" sz="1200" b="1" i="0" baseline="0" noProof="0" dirty="0" smtClean="0"/>
              <a:t>Hensikt: </a:t>
            </a:r>
            <a:r>
              <a:rPr lang="nb-NO" noProof="0" dirty="0" smtClean="0"/>
              <a:t>Gå fra intern</a:t>
            </a:r>
            <a:r>
              <a:rPr lang="nb-NO" baseline="0" noProof="0" dirty="0" smtClean="0"/>
              <a:t> organisering til hvordan </a:t>
            </a:r>
            <a:r>
              <a:rPr lang="nb-NO" noProof="0" dirty="0" smtClean="0"/>
              <a:t>organisasjonene fremstår</a:t>
            </a:r>
            <a:r>
              <a:rPr lang="nb-NO" baseline="0" noProof="0" dirty="0" smtClean="0"/>
              <a:t> utad</a:t>
            </a:r>
            <a:r>
              <a:rPr lang="nb-NO" noProof="0" dirty="0" smtClean="0"/>
              <a:t>. Skjønne hvilken effekt</a:t>
            </a:r>
            <a:r>
              <a:rPr lang="nb-NO" baseline="0" noProof="0" dirty="0" smtClean="0"/>
              <a:t> kommunikasjonsmidlene har, hvem snakker man til? Hvem vil føle seg «truffet» (som i inkludert) av for eksempel organisasjonens reklamekampanjer/plakater/språk i brosjyrene/hvilke saker man fokuserer på utad </a:t>
            </a:r>
            <a:r>
              <a:rPr lang="nb-NO" baseline="0" noProof="0" dirty="0" err="1" smtClean="0"/>
              <a:t>osv</a:t>
            </a:r>
            <a:r>
              <a:rPr lang="nb-NO" baseline="0" noProof="0" dirty="0" smtClean="0"/>
              <a:t> . </a:t>
            </a:r>
            <a:endParaRPr lang="nb-NO" noProof="0" dirty="0" smtClean="0"/>
          </a:p>
          <a:p>
            <a:pPr marL="0" indent="0">
              <a:buFontTx/>
              <a:buNone/>
            </a:pPr>
            <a:r>
              <a:rPr lang="nb-NO" sz="1200" b="1" i="0" baseline="0" noProof="0" dirty="0" smtClean="0"/>
              <a:t>Tidsbruk: </a:t>
            </a:r>
            <a:r>
              <a:rPr lang="nb-NO" sz="1200" b="0" i="0" baseline="0" noProof="0" dirty="0" err="1" smtClean="0"/>
              <a:t>ca</a:t>
            </a:r>
            <a:r>
              <a:rPr lang="nb-NO" sz="1200" b="0" i="0" baseline="0" noProof="0" dirty="0" smtClean="0"/>
              <a:t> 7-8 min</a:t>
            </a:r>
            <a:endParaRPr lang="nb-NO" sz="1200" baseline="0" noProof="0" dirty="0" smtClean="0"/>
          </a:p>
          <a:p>
            <a:endParaRPr lang="en-US" dirty="0"/>
          </a:p>
        </p:txBody>
      </p:sp>
      <p:sp>
        <p:nvSpPr>
          <p:cNvPr id="4" name="Slide Number Placeholder 3"/>
          <p:cNvSpPr>
            <a:spLocks noGrp="1"/>
          </p:cNvSpPr>
          <p:nvPr>
            <p:ph type="sldNum" sz="quarter" idx="10"/>
          </p:nvPr>
        </p:nvSpPr>
        <p:spPr/>
        <p:txBody>
          <a:bodyPr/>
          <a:lstStyle/>
          <a:p>
            <a:fld id="{015600BF-11FC-2045-A5B7-A2929E10A2C7}" type="slidenum">
              <a:rPr lang="en-US" smtClean="0"/>
              <a:t>15</a:t>
            </a:fld>
            <a:endParaRPr lang="en-US"/>
          </a:p>
        </p:txBody>
      </p:sp>
    </p:spTree>
    <p:extLst>
      <p:ext uri="{BB962C8B-B14F-4D97-AF65-F5344CB8AC3E}">
        <p14:creationId xmlns:p14="http://schemas.microsoft.com/office/powerpoint/2010/main" val="2587586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smtClean="0"/>
              <a:t>[De</a:t>
            </a:r>
            <a:r>
              <a:rPr lang="nb-NO" baseline="0" noProof="0" dirty="0" smtClean="0"/>
              <a:t> som vil dele hva de har kommet frem til kan gjøre det.] </a:t>
            </a:r>
          </a:p>
          <a:p>
            <a:endParaRPr lang="nb-NO" baseline="0" noProof="0" dirty="0" smtClean="0"/>
          </a:p>
          <a:p>
            <a:r>
              <a:rPr lang="nb-NO" baseline="0" noProof="0" dirty="0" smtClean="0"/>
              <a:t>Oppdaget dere noe dere ikke hadde tenkt på fra før?</a:t>
            </a:r>
          </a:p>
          <a:p>
            <a:r>
              <a:rPr lang="nb-NO" baseline="0" noProof="0" dirty="0" smtClean="0"/>
              <a:t>Hvem er det typiske organisasjonsmedlemmet deres? </a:t>
            </a:r>
          </a:p>
          <a:p>
            <a:r>
              <a:rPr lang="nb-NO" baseline="0" noProof="0" dirty="0" smtClean="0"/>
              <a:t>Hvorfor tror dere noen ikke føler at de hører hjemme i deres organisasjon? </a:t>
            </a:r>
          </a:p>
          <a:p>
            <a:r>
              <a:rPr lang="nb-NO" baseline="0" noProof="0" dirty="0" smtClean="0"/>
              <a:t>Hvordan kan vi endre på dette?</a:t>
            </a:r>
            <a:endParaRPr lang="nb-NO" noProof="0" dirty="0" smtClean="0"/>
          </a:p>
          <a:p>
            <a:endParaRPr lang="nb-NO" noProof="0" dirty="0" smtClean="0"/>
          </a:p>
          <a:p>
            <a:r>
              <a:rPr lang="nb-NO" noProof="0" dirty="0" smtClean="0"/>
              <a:t>[La deltakerne diskutere seg i</a:t>
            </a:r>
            <a:r>
              <a:rPr lang="nb-NO" baseline="0" noProof="0" dirty="0" smtClean="0"/>
              <a:t> mellom først. Komme med forslag til løsninger for hverandre </a:t>
            </a:r>
            <a:r>
              <a:rPr lang="nb-NO" baseline="0" noProof="0" dirty="0" err="1" smtClean="0"/>
              <a:t>evt</a:t>
            </a:r>
            <a:r>
              <a:rPr lang="nb-NO" baseline="0" noProof="0" dirty="0" smtClean="0"/>
              <a:t>]. </a:t>
            </a:r>
          </a:p>
          <a:p>
            <a:endParaRPr lang="nb-NO" baseline="0" noProof="0" dirty="0" smtClean="0"/>
          </a:p>
          <a:p>
            <a:r>
              <a:rPr lang="nb-NO" baseline="0" noProof="0" dirty="0" smtClean="0"/>
              <a:t>Noen tips: </a:t>
            </a:r>
            <a:endParaRPr lang="nb-NO" noProof="0" dirty="0" smtClean="0"/>
          </a:p>
          <a:p>
            <a:pPr marL="171450" indent="-171450">
              <a:buFontTx/>
              <a:buChar char="-"/>
            </a:pPr>
            <a:r>
              <a:rPr lang="nb-NO" noProof="0" dirty="0" smtClean="0"/>
              <a:t>Ved å bruke uttrykket «de av oss», så skaper man et mer</a:t>
            </a:r>
            <a:r>
              <a:rPr lang="nb-NO" baseline="0" noProof="0" dirty="0" smtClean="0"/>
              <a:t> inkluderende språk. Da unngår man «de som» – altså «noen andre enn oss her». En så enkel ting kan gjøre at man føler seg mindre som «minoritet». </a:t>
            </a:r>
          </a:p>
          <a:p>
            <a:pPr marL="171450" indent="-171450">
              <a:buFontTx/>
              <a:buChar char="-"/>
            </a:pPr>
            <a:r>
              <a:rPr lang="nb-NO" baseline="0" noProof="0" dirty="0" smtClean="0"/>
              <a:t>Hvis alle bildene til organisasjonen på </a:t>
            </a:r>
            <a:r>
              <a:rPr lang="nb-NO" baseline="0" noProof="0" dirty="0" err="1" smtClean="0"/>
              <a:t>Instagram</a:t>
            </a:r>
            <a:r>
              <a:rPr lang="nb-NO" baseline="0" noProof="0" dirty="0" smtClean="0"/>
              <a:t>, </a:t>
            </a:r>
            <a:r>
              <a:rPr lang="nb-NO" baseline="0" noProof="0" dirty="0" err="1" smtClean="0"/>
              <a:t>Facebook</a:t>
            </a:r>
            <a:r>
              <a:rPr lang="nb-NO" baseline="0" noProof="0" dirty="0" smtClean="0"/>
              <a:t>, reklameplakater </a:t>
            </a:r>
            <a:r>
              <a:rPr lang="nb-NO" baseline="0" noProof="0" dirty="0" err="1" smtClean="0"/>
              <a:t>osv</a:t>
            </a:r>
            <a:r>
              <a:rPr lang="nb-NO" baseline="0" noProof="0" dirty="0" smtClean="0"/>
              <a:t> fronter ungdom som alle ser veldig like ut, i klesstil, hårsveis, hudfarge </a:t>
            </a:r>
            <a:r>
              <a:rPr lang="nb-NO" baseline="0" noProof="0" dirty="0" err="1" smtClean="0"/>
              <a:t>osv</a:t>
            </a:r>
            <a:r>
              <a:rPr lang="nb-NO" baseline="0" noProof="0" dirty="0" smtClean="0"/>
              <a:t>, kan det gjøre at man oppleves som en organisasjon som ikke er like åpen for folk som ser annerledes ut enn de på bildene. Samtidig kan det være litt problematisk å «hente inn» en som ser annerledes ut for å fronte vedkommende på organisasjonens plakater, mens vedkommende ikke er medlem en gang. Kan i alle fall diskutere hvordan de bildene man viser frem vil gjøre at man oppfattes som organisasjon. </a:t>
            </a:r>
          </a:p>
          <a:p>
            <a:pPr marL="171450" indent="-171450">
              <a:buFontTx/>
              <a:buChar char="-"/>
            </a:pPr>
            <a:r>
              <a:rPr lang="nb-NO" baseline="0" noProof="0" dirty="0" smtClean="0"/>
              <a:t>Påmeldingsskjema til et arrangement er et godt sted å starte. Allerede der kan mange føle seg litt ekskludert. Er det bare avkrysning for «mann» og «kvinne»? Trenger man i det hele tatt å vite hvordan folk definerer seg? I stedet for alternativene «mann/gutt», «kvinne/jente» og «annet», kan man </a:t>
            </a:r>
            <a:r>
              <a:rPr lang="nb-NO" baseline="0" noProof="0" dirty="0" err="1" smtClean="0"/>
              <a:t>evt</a:t>
            </a:r>
            <a:r>
              <a:rPr lang="nb-NO" baseline="0" noProof="0" dirty="0" smtClean="0"/>
              <a:t> legge inn en blank strek der det står «Kjønn: __________» (definer selv). Det samme gjelder diett. I stedet for at det alltid er vegetarianeren/</a:t>
            </a:r>
            <a:r>
              <a:rPr lang="nb-NO" baseline="0" noProof="0" dirty="0" err="1" smtClean="0"/>
              <a:t>veganeren</a:t>
            </a:r>
            <a:r>
              <a:rPr lang="nb-NO" baseline="0" noProof="0" dirty="0" smtClean="0"/>
              <a:t> som må krysse av/si i fra, kan man heller ha en liste som inkluderer «spiser kjøtt (med spesifiserte </a:t>
            </a:r>
            <a:r>
              <a:rPr lang="nb-NO" baseline="0" noProof="0" dirty="0" err="1" smtClean="0"/>
              <a:t>kjøttyper</a:t>
            </a:r>
            <a:r>
              <a:rPr lang="nb-NO" baseline="0" noProof="0" dirty="0" smtClean="0"/>
              <a:t>, for eksempel spiser mange ikke svin)», «spiser fisk», «spiser vegetariansk», «spiser </a:t>
            </a:r>
            <a:r>
              <a:rPr lang="nb-NO" baseline="0" noProof="0" dirty="0" err="1" smtClean="0"/>
              <a:t>vegansk</a:t>
            </a:r>
            <a:r>
              <a:rPr lang="nb-NO" baseline="0" noProof="0" dirty="0" smtClean="0"/>
              <a:t>» osv. Viser at man ikke tar for gitt at alle er </a:t>
            </a:r>
            <a:r>
              <a:rPr lang="nb-NO" baseline="0" noProof="0" dirty="0" err="1" smtClean="0"/>
              <a:t>kjøttetetere</a:t>
            </a:r>
            <a:r>
              <a:rPr lang="nb-NO" baseline="0" noProof="0" dirty="0" smtClean="0"/>
              <a:t>/spiser svin osv. </a:t>
            </a:r>
          </a:p>
          <a:p>
            <a:pPr marL="171450" indent="-171450">
              <a:buFontTx/>
              <a:buChar char="-"/>
            </a:pPr>
            <a:endParaRPr lang="nb-NO" baseline="0" noProof="0" dirty="0" smtClean="0"/>
          </a:p>
          <a:p>
            <a:pPr marL="0" indent="0">
              <a:buFontTx/>
              <a:buNone/>
            </a:pPr>
            <a:r>
              <a:rPr lang="nb-NO" sz="1200" i="0" baseline="0" noProof="0" dirty="0" smtClean="0"/>
              <a:t>-------------</a:t>
            </a:r>
          </a:p>
          <a:p>
            <a:r>
              <a:rPr lang="nb-NO" sz="1200" b="1" i="0" baseline="0" noProof="0" dirty="0" smtClean="0"/>
              <a:t>Hensikt: </a:t>
            </a:r>
            <a:r>
              <a:rPr lang="nb-NO" noProof="0" dirty="0" smtClean="0"/>
              <a:t>litt kort oppsummering</a:t>
            </a:r>
            <a:r>
              <a:rPr lang="nb-NO" baseline="0" noProof="0" dirty="0" smtClean="0"/>
              <a:t> av funnene. Dele noen tips. Kan gjerne fylle på med tips fra </a:t>
            </a:r>
            <a:r>
              <a:rPr lang="nb-NO" baseline="0" noProof="0" dirty="0" err="1" smtClean="0"/>
              <a:t>LNUs</a:t>
            </a:r>
            <a:r>
              <a:rPr lang="nb-NO" baseline="0" noProof="0" dirty="0" smtClean="0"/>
              <a:t> erfaringer her i stedet. </a:t>
            </a:r>
            <a:endParaRPr lang="nb-NO" noProof="0" dirty="0" smtClean="0"/>
          </a:p>
          <a:p>
            <a:pPr marL="0" indent="0">
              <a:buFontTx/>
              <a:buNone/>
            </a:pPr>
            <a:r>
              <a:rPr lang="nb-NO" sz="1200" b="1" i="0" baseline="0" noProof="0" dirty="0" smtClean="0"/>
              <a:t>Tidsbruk: </a:t>
            </a:r>
            <a:r>
              <a:rPr lang="nb-NO" sz="1200" b="0" i="0" baseline="0" noProof="0" dirty="0" err="1" smtClean="0"/>
              <a:t>ca</a:t>
            </a:r>
            <a:r>
              <a:rPr lang="nb-NO" sz="1200" b="0" i="0" baseline="0" noProof="0" dirty="0" smtClean="0"/>
              <a:t> 5 min</a:t>
            </a:r>
            <a:endParaRPr lang="nb-NO" sz="1200" baseline="0" noProof="0" dirty="0" smtClean="0"/>
          </a:p>
          <a:p>
            <a:pPr marL="0" indent="0">
              <a:buFontTx/>
              <a:buNone/>
            </a:pPr>
            <a:endParaRPr lang="nb-NO" noProof="0" dirty="0" smtClean="0"/>
          </a:p>
        </p:txBody>
      </p:sp>
      <p:sp>
        <p:nvSpPr>
          <p:cNvPr id="4" name="Plassholder for lysbildenummer 3"/>
          <p:cNvSpPr>
            <a:spLocks noGrp="1"/>
          </p:cNvSpPr>
          <p:nvPr>
            <p:ph type="sldNum" sz="quarter" idx="10"/>
          </p:nvPr>
        </p:nvSpPr>
        <p:spPr/>
        <p:txBody>
          <a:bodyPr/>
          <a:lstStyle/>
          <a:p>
            <a:fld id="{015600BF-11FC-2045-A5B7-A2929E10A2C7}" type="slidenum">
              <a:rPr lang="en-US" smtClean="0"/>
              <a:t>16</a:t>
            </a:fld>
            <a:endParaRPr lang="en-US"/>
          </a:p>
        </p:txBody>
      </p:sp>
    </p:spTree>
    <p:extLst>
      <p:ext uri="{BB962C8B-B14F-4D97-AF65-F5344CB8AC3E}">
        <p14:creationId xmlns:p14="http://schemas.microsoft.com/office/powerpoint/2010/main" val="3481568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smtClean="0"/>
              <a:t>Når man jobber med inkludering handler det også</a:t>
            </a:r>
            <a:r>
              <a:rPr lang="nb-NO" baseline="0" noProof="0" dirty="0" smtClean="0"/>
              <a:t> litt om innstilling. Snu problemstillingen fra at personen er et problem til at man løser problemet/situasjonen med de midlene man har/ved å tenke annerledes. </a:t>
            </a:r>
          </a:p>
          <a:p>
            <a:endParaRPr lang="nb-NO" baseline="0" noProof="0" dirty="0" smtClean="0"/>
          </a:p>
          <a:p>
            <a:r>
              <a:rPr lang="nb-NO" baseline="0" noProof="0" dirty="0" smtClean="0"/>
              <a:t>Noen ganger kan det være vanskelig å inkludere alle på en gang, noen hensyn settes opp mot hverandre. </a:t>
            </a:r>
          </a:p>
          <a:p>
            <a:endParaRPr lang="nb-NO" baseline="0" noProof="0" dirty="0" smtClean="0"/>
          </a:p>
          <a:p>
            <a:r>
              <a:rPr lang="nb-NO" baseline="0" noProof="0" dirty="0" smtClean="0"/>
              <a:t>Eks (trenger ikke ta alle, se an hvor mye folk har å si):</a:t>
            </a:r>
          </a:p>
          <a:p>
            <a:pPr marL="171450" indent="-171450">
              <a:buFontTx/>
              <a:buChar char="-"/>
            </a:pPr>
            <a:r>
              <a:rPr lang="nb-NO" b="1" baseline="0" noProof="0" dirty="0" smtClean="0"/>
              <a:t>Språk og begreper: </a:t>
            </a:r>
            <a:r>
              <a:rPr lang="nb-NO" b="0" baseline="0" noProof="0" dirty="0" smtClean="0"/>
              <a:t>for en miljøvernorganisasjon kan det være viktig at man lærer seg en del vanskelige og tekniske begreper for å kunne delta I klima- og miljødebatten. (tilsvarende for alle organisasjoner/tema). Samtidig kan det være veldig vanskelig å forstå for en person som er helt ny i organisasjonen. Ekstra vanskelig kan det være hvis man kan lite norsk og sliter med å følge med I samtalen allerede. Finne ut hvordan man kan løse dette på en god måte. I alle fall være klar over og bevisst at spark kan ekskludere. </a:t>
            </a:r>
          </a:p>
          <a:p>
            <a:pPr marL="171450" indent="-171450">
              <a:buFontTx/>
              <a:buChar char="-"/>
            </a:pPr>
            <a:r>
              <a:rPr lang="nb-NO" b="1" baseline="0" noProof="0" dirty="0" smtClean="0"/>
              <a:t>Vennegjeng i lokallaget: </a:t>
            </a:r>
            <a:r>
              <a:rPr lang="nb-NO" b="0" baseline="0" noProof="0" dirty="0" smtClean="0"/>
              <a:t>man skal starte nytt lokallag i organisasjonen og får det til ved at man rekrutterer Trine, som rekrutterer hele vennegjengen sin. Det er helt supert, man får et nytt lokallag! Samtidig må man være bevisst på hvordan det vil fungere for potensielle nye lokallagsmedlemmer å bli med i organisasjonen. Vil de bli inkludert i den allerede etablerte vennegjengen, som kanskje har en veldig intern humor og sjargong? Og hva skjer når Trine, og alle hennes jevnaldrende venner, blir ferdig på VGS samtidig og flytter ut av byen på likt?</a:t>
            </a:r>
          </a:p>
          <a:p>
            <a:pPr marL="171450" indent="-171450">
              <a:buFontTx/>
              <a:buChar char="-"/>
            </a:pPr>
            <a:r>
              <a:rPr lang="nb-NO" b="1" baseline="0" noProof="0" dirty="0" smtClean="0"/>
              <a:t>Pris på sommerleir</a:t>
            </a:r>
            <a:r>
              <a:rPr lang="nb-NO" b="0" baseline="0" noProof="0" dirty="0" smtClean="0"/>
              <a:t>: viktig at alle kan komme og at man derfor plasserer sommerleiren et sted der det er tilgjengelig for folk med ulike behov (for eksempel universell utforming, noen har behov for alenerom </a:t>
            </a:r>
            <a:r>
              <a:rPr lang="nb-NO" b="0" baseline="0" noProof="0" dirty="0" err="1" smtClean="0"/>
              <a:t>osv</a:t>
            </a:r>
            <a:r>
              <a:rPr lang="nb-NO" b="0" baseline="0" noProof="0" dirty="0" smtClean="0"/>
              <a:t>), samtidig vil man holde prisnivået nede. Hvis det koster for mye er det mange som ikke har råd til å delta. Lett å undervurdere hva som er høy pris på sommerleir når man aldri har hatt dårlig råd selv/fått penger av foreldre til å delta på slike arrangement. Tenke over hvordan man kan balansere disse hensynene. </a:t>
            </a:r>
          </a:p>
          <a:p>
            <a:pPr marL="171450" indent="-171450">
              <a:buFontTx/>
              <a:buChar char="-"/>
            </a:pPr>
            <a:endParaRPr lang="nb-NO" b="0" baseline="0" noProof="0" dirty="0" smtClean="0"/>
          </a:p>
          <a:p>
            <a:pPr marL="0" indent="0">
              <a:buFontTx/>
              <a:buNone/>
            </a:pPr>
            <a:endParaRPr lang="nb-NO" b="1" baseline="0" noProof="0" dirty="0" smtClean="0"/>
          </a:p>
          <a:p>
            <a:pPr marL="0" indent="0">
              <a:buFontTx/>
              <a:buNone/>
            </a:pPr>
            <a:r>
              <a:rPr lang="nb-NO" sz="1200" i="0" baseline="0" noProof="0" dirty="0" smtClean="0"/>
              <a:t>-------------</a:t>
            </a:r>
          </a:p>
          <a:p>
            <a:r>
              <a:rPr lang="nb-NO" sz="1200" b="1" i="0" baseline="0" noProof="0" dirty="0" smtClean="0"/>
              <a:t>Hensikt: </a:t>
            </a:r>
            <a:r>
              <a:rPr lang="nb-NO" noProof="0" dirty="0" smtClean="0"/>
              <a:t>vise at noen</a:t>
            </a:r>
            <a:r>
              <a:rPr lang="nb-NO" baseline="0" noProof="0" dirty="0" smtClean="0"/>
              <a:t> ganger får man ikke til alt på en gang og at det er ok. Det viktigste er å tenke over det. Kanskje får man til begge deler også ved å være kreativ?</a:t>
            </a:r>
            <a:endParaRPr lang="nb-NO" noProof="0" dirty="0" smtClean="0"/>
          </a:p>
          <a:p>
            <a:pPr marL="0" indent="0">
              <a:buFontTx/>
              <a:buNone/>
            </a:pPr>
            <a:r>
              <a:rPr lang="nb-NO" sz="1200" b="1" i="0" baseline="0" noProof="0" dirty="0" smtClean="0"/>
              <a:t>Tidsbruk: </a:t>
            </a:r>
            <a:r>
              <a:rPr lang="nb-NO" sz="1200" b="0" i="0" baseline="0" noProof="0" dirty="0" err="1" smtClean="0"/>
              <a:t>ca</a:t>
            </a:r>
            <a:r>
              <a:rPr lang="nb-NO" sz="1200" b="0" i="0" baseline="0" noProof="0" dirty="0" smtClean="0"/>
              <a:t> 5 min</a:t>
            </a:r>
            <a:endParaRPr lang="nb-NO" sz="1200" baseline="0" noProof="0" dirty="0" smtClean="0"/>
          </a:p>
          <a:p>
            <a:pPr marL="0" indent="0">
              <a:buFontTx/>
              <a:buNone/>
            </a:pPr>
            <a:endParaRPr lang="nb-NO" baseline="0" noProof="0" dirty="0" smtClean="0"/>
          </a:p>
          <a:p>
            <a:endParaRPr lang="nb-NO" baseline="0" noProof="0" dirty="0" smtClean="0"/>
          </a:p>
          <a:p>
            <a:endParaRPr lang="nb-NO" noProof="0" dirty="0"/>
          </a:p>
        </p:txBody>
      </p:sp>
      <p:sp>
        <p:nvSpPr>
          <p:cNvPr id="4" name="Plassholder for lysbildenummer 3"/>
          <p:cNvSpPr>
            <a:spLocks noGrp="1"/>
          </p:cNvSpPr>
          <p:nvPr>
            <p:ph type="sldNum" sz="quarter" idx="10"/>
          </p:nvPr>
        </p:nvSpPr>
        <p:spPr/>
        <p:txBody>
          <a:bodyPr/>
          <a:lstStyle/>
          <a:p>
            <a:fld id="{015600BF-11FC-2045-A5B7-A2929E10A2C7}" type="slidenum">
              <a:rPr lang="en-US" smtClean="0"/>
              <a:t>17</a:t>
            </a:fld>
            <a:endParaRPr lang="en-US"/>
          </a:p>
        </p:txBody>
      </p:sp>
    </p:spTree>
    <p:extLst>
      <p:ext uri="{BB962C8B-B14F-4D97-AF65-F5344CB8AC3E}">
        <p14:creationId xmlns:p14="http://schemas.microsoft.com/office/powerpoint/2010/main" val="1295297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smtClean="0"/>
              <a:t>Noe</a:t>
            </a:r>
            <a:r>
              <a:rPr lang="en-US" dirty="0" smtClean="0"/>
              <a:t> </a:t>
            </a:r>
            <a:r>
              <a:rPr lang="en-US" dirty="0" err="1" smtClean="0"/>
              <a:t>av</a:t>
            </a:r>
            <a:r>
              <a:rPr lang="en-US" dirty="0" smtClean="0"/>
              <a:t> </a:t>
            </a:r>
            <a:r>
              <a:rPr lang="en-US" dirty="0" err="1" smtClean="0"/>
              <a:t>det</a:t>
            </a:r>
            <a:r>
              <a:rPr lang="en-US" dirty="0" smtClean="0"/>
              <a:t> </a:t>
            </a:r>
            <a:r>
              <a:rPr lang="en-US" dirty="0" err="1" smtClean="0"/>
              <a:t>viktigste</a:t>
            </a:r>
            <a:r>
              <a:rPr lang="en-US" dirty="0" smtClean="0"/>
              <a:t> </a:t>
            </a:r>
            <a:r>
              <a:rPr lang="en-US" dirty="0" err="1" smtClean="0"/>
              <a:t>jeg</a:t>
            </a:r>
            <a:r>
              <a:rPr lang="en-US" dirty="0" smtClean="0"/>
              <a:t> </a:t>
            </a:r>
            <a:r>
              <a:rPr lang="en-US" dirty="0" err="1" smtClean="0"/>
              <a:t>kan</a:t>
            </a:r>
            <a:r>
              <a:rPr lang="en-US" dirty="0" smtClean="0"/>
              <a:t> </a:t>
            </a:r>
            <a:r>
              <a:rPr lang="en-US" dirty="0" err="1" smtClean="0"/>
              <a:t>lære</a:t>
            </a:r>
            <a:r>
              <a:rPr lang="en-US" dirty="0" smtClean="0"/>
              <a:t> </a:t>
            </a:r>
            <a:r>
              <a:rPr lang="en-US" dirty="0" err="1" smtClean="0"/>
              <a:t>dere</a:t>
            </a:r>
            <a:r>
              <a:rPr lang="en-US" dirty="0" smtClean="0"/>
              <a:t> </a:t>
            </a:r>
            <a:r>
              <a:rPr lang="en-US" dirty="0" err="1" smtClean="0"/>
              <a:t>er</a:t>
            </a:r>
            <a:r>
              <a:rPr lang="en-US" dirty="0" smtClean="0"/>
              <a:t> å </a:t>
            </a:r>
            <a:r>
              <a:rPr lang="en-US" dirty="0" err="1" smtClean="0"/>
              <a:t>snu</a:t>
            </a:r>
            <a:r>
              <a:rPr lang="en-US" dirty="0" smtClean="0"/>
              <a:t> </a:t>
            </a:r>
            <a:r>
              <a:rPr lang="en-US" dirty="0" err="1" smtClean="0"/>
              <a:t>perspektivet</a:t>
            </a:r>
            <a:r>
              <a:rPr lang="en-US" dirty="0" smtClean="0"/>
              <a:t> </a:t>
            </a:r>
            <a:r>
              <a:rPr lang="en-US" dirty="0" err="1" smtClean="0"/>
              <a:t>fra</a:t>
            </a:r>
            <a:r>
              <a:rPr lang="en-US" dirty="0" smtClean="0"/>
              <a:t> </a:t>
            </a:r>
            <a:r>
              <a:rPr lang="en-US" dirty="0" err="1" smtClean="0"/>
              <a:t>normbryter</a:t>
            </a:r>
            <a:r>
              <a:rPr lang="en-US" dirty="0" smtClean="0"/>
              <a:t> </a:t>
            </a:r>
            <a:r>
              <a:rPr lang="en-US" dirty="0" err="1" smtClean="0"/>
              <a:t>til</a:t>
            </a:r>
            <a:r>
              <a:rPr lang="en-US" dirty="0" smtClean="0"/>
              <a:t> norm, </a:t>
            </a:r>
            <a:r>
              <a:rPr lang="en-US" dirty="0" err="1" smtClean="0"/>
              <a:t>først</a:t>
            </a:r>
            <a:r>
              <a:rPr lang="en-US" dirty="0" smtClean="0"/>
              <a:t> da</a:t>
            </a:r>
            <a:r>
              <a:rPr lang="en-US" baseline="0" dirty="0" smtClean="0"/>
              <a:t> </a:t>
            </a:r>
            <a:r>
              <a:rPr lang="en-US" baseline="0" dirty="0" err="1" smtClean="0"/>
              <a:t>får</a:t>
            </a:r>
            <a:r>
              <a:rPr lang="en-US" baseline="0" dirty="0" smtClean="0"/>
              <a:t> man </a:t>
            </a:r>
            <a:r>
              <a:rPr lang="en-US" baseline="0" dirty="0" err="1" smtClean="0"/>
              <a:t>gjort</a:t>
            </a:r>
            <a:r>
              <a:rPr lang="en-US" baseline="0" dirty="0" smtClean="0"/>
              <a:t> </a:t>
            </a:r>
            <a:r>
              <a:rPr lang="en-US" baseline="0" dirty="0" err="1" smtClean="0"/>
              <a:t>noe</a:t>
            </a:r>
            <a:r>
              <a:rPr lang="en-US" baseline="0" dirty="0" smtClean="0"/>
              <a:t> med </a:t>
            </a:r>
            <a:r>
              <a:rPr lang="en-US" baseline="0" dirty="0" err="1" smtClean="0"/>
              <a:t>selve</a:t>
            </a:r>
            <a:r>
              <a:rPr lang="en-US" baseline="0" dirty="0" smtClean="0"/>
              <a:t> </a:t>
            </a:r>
            <a:r>
              <a:rPr lang="en-US" baseline="0" dirty="0" err="1" smtClean="0"/>
              <a:t>årsaken</a:t>
            </a:r>
            <a:r>
              <a:rPr lang="en-US" baseline="0" dirty="0" smtClean="0"/>
              <a:t> </a:t>
            </a:r>
            <a:r>
              <a:rPr lang="en-US" baseline="0" dirty="0" err="1" smtClean="0"/>
              <a:t>til</a:t>
            </a:r>
            <a:r>
              <a:rPr lang="en-US" baseline="0" dirty="0" smtClean="0"/>
              <a:t> </a:t>
            </a:r>
            <a:r>
              <a:rPr lang="en-US" baseline="0" dirty="0" err="1" smtClean="0"/>
              <a:t>problemet</a:t>
            </a:r>
            <a:r>
              <a:rPr lang="en-US" baseline="0" dirty="0" smtClean="0"/>
              <a:t> </a:t>
            </a:r>
            <a:r>
              <a:rPr lang="en-US" baseline="0" dirty="0" err="1" smtClean="0"/>
              <a:t>og</a:t>
            </a:r>
            <a:r>
              <a:rPr lang="en-US" baseline="0" dirty="0" smtClean="0"/>
              <a:t> </a:t>
            </a:r>
            <a:r>
              <a:rPr lang="en-US" baseline="0" dirty="0" err="1" smtClean="0"/>
              <a:t>ikke</a:t>
            </a:r>
            <a:r>
              <a:rPr lang="en-US" baseline="0" dirty="0" smtClean="0"/>
              <a:t> bare sett </a:t>
            </a:r>
            <a:r>
              <a:rPr lang="en-US" baseline="0" dirty="0" err="1" smtClean="0"/>
              <a:t>på</a:t>
            </a:r>
            <a:r>
              <a:rPr lang="en-US" baseline="0" dirty="0" smtClean="0"/>
              <a:t> </a:t>
            </a:r>
            <a:r>
              <a:rPr lang="en-US" baseline="0" dirty="0" err="1" smtClean="0"/>
              <a:t>symptomer</a:t>
            </a:r>
            <a:r>
              <a:rPr lang="en-US" baseline="0" dirty="0" smtClean="0"/>
              <a:t>. </a:t>
            </a:r>
            <a:endParaRPr lang="en-US" baseline="0" dirty="0" smtClean="0"/>
          </a:p>
          <a:p>
            <a:r>
              <a:rPr lang="en-US" baseline="0" dirty="0" err="1" smtClean="0"/>
              <a:t>Håper</a:t>
            </a:r>
            <a:r>
              <a:rPr lang="en-US" baseline="0" dirty="0" smtClean="0"/>
              <a:t> </a:t>
            </a:r>
            <a:r>
              <a:rPr lang="en-US" baseline="0" dirty="0" err="1" smtClean="0"/>
              <a:t>dere</a:t>
            </a:r>
            <a:r>
              <a:rPr lang="en-US" baseline="0" dirty="0" smtClean="0"/>
              <a:t> </a:t>
            </a:r>
            <a:r>
              <a:rPr lang="en-US" baseline="0" dirty="0" err="1" smtClean="0"/>
              <a:t>fikk</a:t>
            </a:r>
            <a:r>
              <a:rPr lang="en-US" baseline="0" dirty="0" smtClean="0"/>
              <a:t> med </a:t>
            </a:r>
            <a:r>
              <a:rPr lang="en-US" baseline="0" dirty="0" err="1" smtClean="0"/>
              <a:t>dere</a:t>
            </a:r>
            <a:r>
              <a:rPr lang="en-US" baseline="0" dirty="0" smtClean="0"/>
              <a:t> </a:t>
            </a:r>
            <a:r>
              <a:rPr lang="en-US" baseline="0" dirty="0" err="1" smtClean="0"/>
              <a:t>noen</a:t>
            </a:r>
            <a:r>
              <a:rPr lang="en-US" baseline="0" dirty="0" smtClean="0"/>
              <a:t> tips </a:t>
            </a:r>
            <a:r>
              <a:rPr lang="en-US" baseline="0" dirty="0" err="1" smtClean="0"/>
              <a:t>fra</a:t>
            </a:r>
            <a:r>
              <a:rPr lang="en-US" baseline="0" dirty="0" smtClean="0"/>
              <a:t> </a:t>
            </a:r>
            <a:r>
              <a:rPr lang="en-US" baseline="0" dirty="0" err="1" smtClean="0"/>
              <a:t>andre</a:t>
            </a:r>
            <a:r>
              <a:rPr lang="en-US" baseline="0" dirty="0" smtClean="0"/>
              <a:t> </a:t>
            </a:r>
            <a:r>
              <a:rPr lang="en-US" baseline="0" dirty="0" err="1" smtClean="0"/>
              <a:t>organisasjoner</a:t>
            </a:r>
            <a:r>
              <a:rPr lang="en-US" baseline="0" dirty="0" smtClean="0"/>
              <a:t> </a:t>
            </a:r>
            <a:r>
              <a:rPr lang="en-US" baseline="0" dirty="0" err="1" smtClean="0"/>
              <a:t>som</a:t>
            </a:r>
            <a:r>
              <a:rPr lang="en-US" baseline="0" dirty="0" smtClean="0"/>
              <a:t> </a:t>
            </a:r>
            <a:r>
              <a:rPr lang="en-US" baseline="0" dirty="0" err="1" smtClean="0"/>
              <a:t>dere</a:t>
            </a:r>
            <a:r>
              <a:rPr lang="en-US" baseline="0" dirty="0" smtClean="0"/>
              <a:t> </a:t>
            </a:r>
            <a:r>
              <a:rPr lang="en-US" baseline="0" dirty="0" err="1" smtClean="0"/>
              <a:t>kan</a:t>
            </a:r>
            <a:r>
              <a:rPr lang="en-US" baseline="0" dirty="0" smtClean="0"/>
              <a:t> ta med </a:t>
            </a:r>
            <a:r>
              <a:rPr lang="en-US" baseline="0" dirty="0" err="1" smtClean="0"/>
              <a:t>dere</a:t>
            </a:r>
            <a:r>
              <a:rPr lang="en-US" baseline="0" dirty="0" smtClean="0"/>
              <a:t> </a:t>
            </a:r>
            <a:r>
              <a:rPr lang="en-US" baseline="0" dirty="0" err="1" smtClean="0"/>
              <a:t>hjem</a:t>
            </a:r>
            <a:r>
              <a:rPr lang="en-US" baseline="0" dirty="0" smtClean="0"/>
              <a:t>. </a:t>
            </a:r>
            <a:r>
              <a:rPr lang="en-US" baseline="0" dirty="0" err="1" smtClean="0"/>
              <a:t>Anbefaler</a:t>
            </a:r>
            <a:r>
              <a:rPr lang="en-US" baseline="0" dirty="0" smtClean="0"/>
              <a:t> </a:t>
            </a:r>
            <a:r>
              <a:rPr lang="en-US" baseline="0" dirty="0" err="1" smtClean="0"/>
              <a:t>også</a:t>
            </a:r>
            <a:r>
              <a:rPr lang="en-US" baseline="0" dirty="0" smtClean="0"/>
              <a:t> å ta med </a:t>
            </a:r>
            <a:r>
              <a:rPr lang="en-US" baseline="0" dirty="0" err="1" smtClean="0"/>
              <a:t>diskusjonsoppgavene</a:t>
            </a:r>
            <a:r>
              <a:rPr lang="en-US" baseline="0" dirty="0" smtClean="0"/>
              <a:t> </a:t>
            </a:r>
            <a:r>
              <a:rPr lang="en-US" baseline="0" dirty="0" err="1" smtClean="0"/>
              <a:t>tilbake</a:t>
            </a:r>
            <a:r>
              <a:rPr lang="en-US" baseline="0" dirty="0" smtClean="0"/>
              <a:t> i </a:t>
            </a:r>
            <a:r>
              <a:rPr lang="en-US" baseline="0" dirty="0" err="1" smtClean="0"/>
              <a:t>organisasjonene</a:t>
            </a:r>
            <a:r>
              <a:rPr lang="en-US" baseline="0" dirty="0" smtClean="0"/>
              <a:t>. </a:t>
            </a:r>
            <a:r>
              <a:rPr lang="en-US" baseline="0" dirty="0" err="1" smtClean="0"/>
              <a:t>Dette</a:t>
            </a:r>
            <a:r>
              <a:rPr lang="en-US" baseline="0" dirty="0" smtClean="0"/>
              <a:t> </a:t>
            </a:r>
            <a:r>
              <a:rPr lang="en-US" baseline="0" dirty="0" err="1" smtClean="0"/>
              <a:t>kan</a:t>
            </a:r>
            <a:r>
              <a:rPr lang="en-US" baseline="0" dirty="0" smtClean="0"/>
              <a:t> </a:t>
            </a:r>
            <a:r>
              <a:rPr lang="en-US" baseline="0" dirty="0" err="1" smtClean="0"/>
              <a:t>også</a:t>
            </a:r>
            <a:r>
              <a:rPr lang="en-US" baseline="0" dirty="0" smtClean="0"/>
              <a:t> </a:t>
            </a:r>
            <a:r>
              <a:rPr lang="en-US" baseline="0" dirty="0" err="1" smtClean="0"/>
              <a:t>brukes</a:t>
            </a:r>
            <a:r>
              <a:rPr lang="en-US" baseline="0" dirty="0" smtClean="0"/>
              <a:t> </a:t>
            </a:r>
            <a:r>
              <a:rPr lang="en-US" baseline="0" dirty="0" err="1" smtClean="0"/>
              <a:t>som</a:t>
            </a:r>
            <a:r>
              <a:rPr lang="en-US" baseline="0" dirty="0" smtClean="0"/>
              <a:t> </a:t>
            </a:r>
            <a:r>
              <a:rPr lang="en-US" baseline="0" dirty="0" err="1" smtClean="0"/>
              <a:t>en</a:t>
            </a:r>
            <a:r>
              <a:rPr lang="en-US" baseline="0" dirty="0" smtClean="0"/>
              <a:t> </a:t>
            </a:r>
            <a:r>
              <a:rPr lang="en-US" baseline="0" dirty="0" err="1" smtClean="0"/>
              <a:t>liten</a:t>
            </a:r>
            <a:r>
              <a:rPr lang="en-US" baseline="0" dirty="0" smtClean="0"/>
              <a:t> </a:t>
            </a:r>
            <a:r>
              <a:rPr lang="en-US" baseline="0" dirty="0" err="1" smtClean="0"/>
              <a:t>sjekkliste</a:t>
            </a:r>
            <a:r>
              <a:rPr lang="en-US" baseline="0" dirty="0" smtClean="0"/>
              <a:t> </a:t>
            </a:r>
            <a:r>
              <a:rPr lang="en-US" baseline="0" dirty="0" err="1" smtClean="0"/>
              <a:t>før</a:t>
            </a:r>
            <a:r>
              <a:rPr lang="en-US" baseline="0" dirty="0" smtClean="0"/>
              <a:t> man </a:t>
            </a:r>
            <a:r>
              <a:rPr lang="en-US" baseline="0" dirty="0" err="1" smtClean="0"/>
              <a:t>feks</a:t>
            </a:r>
            <a:r>
              <a:rPr lang="en-US" baseline="0" dirty="0" smtClean="0"/>
              <a:t> </a:t>
            </a:r>
            <a:r>
              <a:rPr lang="en-US" baseline="0" dirty="0" err="1" smtClean="0"/>
              <a:t>skal</a:t>
            </a:r>
            <a:r>
              <a:rPr lang="en-US" baseline="0" dirty="0" smtClean="0"/>
              <a:t> ha et arrangement </a:t>
            </a:r>
            <a:r>
              <a:rPr lang="en-US" baseline="0" dirty="0" err="1" smtClean="0"/>
              <a:t>eller</a:t>
            </a:r>
            <a:r>
              <a:rPr lang="en-US" baseline="0" dirty="0" smtClean="0"/>
              <a:t> </a:t>
            </a:r>
            <a:r>
              <a:rPr lang="en-US" baseline="0" dirty="0" err="1" smtClean="0"/>
              <a:t>lage</a:t>
            </a:r>
            <a:r>
              <a:rPr lang="en-US" baseline="0" dirty="0" smtClean="0"/>
              <a:t> </a:t>
            </a:r>
            <a:r>
              <a:rPr lang="en-US" baseline="0" dirty="0" err="1" smtClean="0"/>
              <a:t>en</a:t>
            </a:r>
            <a:r>
              <a:rPr lang="en-US" baseline="0" dirty="0" smtClean="0"/>
              <a:t> </a:t>
            </a:r>
            <a:r>
              <a:rPr lang="en-US" baseline="0" dirty="0" err="1" smtClean="0"/>
              <a:t>kampanje</a:t>
            </a:r>
            <a:r>
              <a:rPr lang="en-US" baseline="0" dirty="0" smtClean="0"/>
              <a:t>. </a:t>
            </a:r>
          </a:p>
          <a:p>
            <a:endParaRPr lang="en-US" baseline="0" dirty="0" smtClean="0"/>
          </a:p>
          <a:p>
            <a:r>
              <a:rPr lang="en-US" baseline="0" dirty="0" err="1" smtClean="0"/>
              <a:t>Takk</a:t>
            </a:r>
            <a:r>
              <a:rPr lang="en-US" baseline="0" dirty="0" smtClean="0"/>
              <a:t> for </a:t>
            </a:r>
            <a:r>
              <a:rPr lang="en-US" baseline="0" dirty="0" err="1" smtClean="0"/>
              <a:t>alle</a:t>
            </a:r>
            <a:r>
              <a:rPr lang="en-US" baseline="0" dirty="0" smtClean="0"/>
              <a:t> </a:t>
            </a:r>
            <a:r>
              <a:rPr lang="en-US" baseline="0" dirty="0" err="1" smtClean="0"/>
              <a:t>gode</a:t>
            </a:r>
            <a:r>
              <a:rPr lang="en-US" baseline="0" dirty="0" smtClean="0"/>
              <a:t> </a:t>
            </a:r>
            <a:r>
              <a:rPr lang="en-US" baseline="0" dirty="0" err="1" smtClean="0"/>
              <a:t>innspill</a:t>
            </a:r>
            <a:r>
              <a:rPr lang="en-US" baseline="0" dirty="0" smtClean="0"/>
              <a:t> </a:t>
            </a:r>
            <a:r>
              <a:rPr lang="en-US" baseline="0" dirty="0" err="1" smtClean="0"/>
              <a:t>og</a:t>
            </a:r>
            <a:r>
              <a:rPr lang="en-US" baseline="0" dirty="0" smtClean="0"/>
              <a:t> </a:t>
            </a:r>
            <a:r>
              <a:rPr lang="en-US" baseline="0" dirty="0" err="1" smtClean="0"/>
              <a:t>vel</a:t>
            </a:r>
            <a:r>
              <a:rPr lang="en-US" baseline="0" dirty="0" smtClean="0"/>
              <a:t> </a:t>
            </a:r>
            <a:r>
              <a:rPr lang="en-US" baseline="0" dirty="0" err="1" smtClean="0"/>
              <a:t>hjem</a:t>
            </a:r>
            <a:r>
              <a:rPr lang="en-US" baseline="0" dirty="0" smtClean="0"/>
              <a:t>!</a:t>
            </a:r>
          </a:p>
          <a:p>
            <a:endParaRPr lang="en-US" baseline="0" dirty="0" smtClean="0"/>
          </a:p>
          <a:p>
            <a:pPr marL="0" indent="0">
              <a:buFontTx/>
              <a:buNone/>
            </a:pPr>
            <a:r>
              <a:rPr lang="nb-NO" sz="1200" i="0" baseline="0" noProof="0" dirty="0" smtClean="0"/>
              <a:t>-------------</a:t>
            </a:r>
          </a:p>
          <a:p>
            <a:r>
              <a:rPr lang="nb-NO" sz="1200" b="1" i="0" baseline="0" noProof="0" dirty="0" smtClean="0"/>
              <a:t>Hensikt: </a:t>
            </a:r>
            <a:r>
              <a:rPr lang="nb-NO" noProof="0" dirty="0" smtClean="0"/>
              <a:t>Oppfordre til videre arbeid</a:t>
            </a:r>
            <a:r>
              <a:rPr lang="nb-NO" baseline="0" noProof="0" dirty="0" smtClean="0"/>
              <a:t> med dette. Gjenta at noe man må fokusere på i alt man gjør, ikke en «</a:t>
            </a:r>
            <a:r>
              <a:rPr lang="nb-NO" baseline="0" noProof="0" dirty="0" err="1" smtClean="0"/>
              <a:t>engangsevent</a:t>
            </a:r>
            <a:r>
              <a:rPr lang="nb-NO" baseline="0" noProof="0" dirty="0" smtClean="0"/>
              <a:t>». </a:t>
            </a:r>
            <a:endParaRPr lang="nb-NO" noProof="0" dirty="0" smtClean="0"/>
          </a:p>
          <a:p>
            <a:pPr marL="0" indent="0">
              <a:buFontTx/>
              <a:buNone/>
            </a:pPr>
            <a:r>
              <a:rPr lang="nb-NO" sz="1200" b="1" i="0" baseline="0" noProof="0" dirty="0" smtClean="0"/>
              <a:t>Tidsbruk: </a:t>
            </a:r>
            <a:r>
              <a:rPr lang="nb-NO" sz="1200" b="0" i="0" baseline="0" noProof="0" dirty="0" err="1" smtClean="0"/>
              <a:t>ca</a:t>
            </a:r>
            <a:r>
              <a:rPr lang="nb-NO" sz="1200" b="0" i="0" baseline="0" noProof="0" dirty="0" smtClean="0"/>
              <a:t> 1 min</a:t>
            </a:r>
            <a:endParaRPr lang="nb-NO" sz="1200" baseline="0" noProof="0" dirty="0" smtClean="0"/>
          </a:p>
          <a:p>
            <a:endParaRPr lang="en-US" dirty="0"/>
          </a:p>
        </p:txBody>
      </p:sp>
      <p:sp>
        <p:nvSpPr>
          <p:cNvPr id="4" name="Plassholder for lysbildenummer 3"/>
          <p:cNvSpPr>
            <a:spLocks noGrp="1"/>
          </p:cNvSpPr>
          <p:nvPr>
            <p:ph type="sldNum" sz="quarter" idx="10"/>
          </p:nvPr>
        </p:nvSpPr>
        <p:spPr/>
        <p:txBody>
          <a:bodyPr/>
          <a:lstStyle/>
          <a:p>
            <a:fld id="{015600BF-11FC-2045-A5B7-A2929E10A2C7}" type="slidenum">
              <a:rPr lang="en-US" smtClean="0"/>
              <a:t>18</a:t>
            </a:fld>
            <a:endParaRPr lang="en-US"/>
          </a:p>
        </p:txBody>
      </p:sp>
    </p:spTree>
    <p:extLst>
      <p:ext uri="{BB962C8B-B14F-4D97-AF65-F5344CB8AC3E}">
        <p14:creationId xmlns:p14="http://schemas.microsoft.com/office/powerpoint/2010/main" val="302250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noProof="0" dirty="0" smtClean="0"/>
              <a:t>Organisasjonene er </a:t>
            </a:r>
            <a:r>
              <a:rPr lang="nb-NO" b="1" noProof="0" dirty="0" smtClean="0"/>
              <a:t>forskjellige</a:t>
            </a:r>
            <a:r>
              <a:rPr lang="nb-NO" noProof="0" dirty="0" smtClean="0"/>
              <a:t> og har forskjellige utfordringer på det konkrete plan. Det å jobbe for</a:t>
            </a:r>
            <a:r>
              <a:rPr lang="nb-NO" baseline="0" noProof="0" dirty="0" smtClean="0"/>
              <a:t> å bli bedre på å rekruttere og inkludere et bredere spekter av befolkningen i organisasjonen krever at vi forstår hvordan vi – uten å ville det – ikke er så inkluderende som vi kunne ønske oss i dag. Å jobbe for mangfold er ikke noe ”</a:t>
            </a:r>
            <a:r>
              <a:rPr lang="nb-NO" baseline="0" noProof="0" dirty="0" err="1" smtClean="0"/>
              <a:t>quick</a:t>
            </a:r>
            <a:r>
              <a:rPr lang="nb-NO" baseline="0" noProof="0" dirty="0" smtClean="0"/>
              <a:t> </a:t>
            </a:r>
            <a:r>
              <a:rPr lang="nb-NO" baseline="0" noProof="0" dirty="0" err="1" smtClean="0"/>
              <a:t>fix</a:t>
            </a:r>
            <a:r>
              <a:rPr lang="nb-NO" baseline="0" noProof="0" dirty="0" smtClean="0"/>
              <a:t>”, men et kontinuerlig arbeid i alle ledd i organisasjonen. Når det er sagt er det veldig gøy å jobbe med dette: det krever at man går seg selv litt i sømmene og prøver å tenke nytt om de arbeidsmetodene man har valgt og den måten man kommuniserer på.  </a:t>
            </a:r>
            <a:endParaRPr lang="nb-NO" noProof="0" dirty="0" smtClean="0"/>
          </a:p>
          <a:p>
            <a:endParaRPr lang="nb-NO" noProof="0" dirty="0" smtClean="0"/>
          </a:p>
          <a:p>
            <a:r>
              <a:rPr lang="nb-NO" noProof="0" dirty="0" smtClean="0"/>
              <a:t>Det viktigste jeg kan snakke om på dette kurset er derfor </a:t>
            </a:r>
            <a:r>
              <a:rPr lang="nb-NO" b="1" i="0" noProof="0" dirty="0" smtClean="0"/>
              <a:t>verktøyene</a:t>
            </a:r>
            <a:r>
              <a:rPr lang="nb-NO" i="0" baseline="0" noProof="0" dirty="0" smtClean="0"/>
              <a:t> vi kan bruke for å forstå hvordan vi ufrivillig kan virke ekskluderende til tider, og på samme måte, hvordan vi kan bli mer inkluderende gjennom vårt språk og våre handlinger. Dette </a:t>
            </a:r>
            <a:r>
              <a:rPr lang="nb-NO" noProof="0" dirty="0" smtClean="0"/>
              <a:t>er en kompetanse som kreves </a:t>
            </a:r>
            <a:r>
              <a:rPr lang="nb-NO" noProof="0" dirty="0" smtClean="0"/>
              <a:t>i </a:t>
            </a:r>
            <a:r>
              <a:rPr lang="nb-NO" noProof="0" dirty="0" smtClean="0"/>
              <a:t>alle organisasjoner og i hele samfunnet. </a:t>
            </a:r>
          </a:p>
          <a:p>
            <a:endParaRPr lang="nb-NO" noProof="0" dirty="0" smtClean="0"/>
          </a:p>
          <a:p>
            <a:r>
              <a:rPr lang="nb-NO" noProof="0" dirty="0" smtClean="0"/>
              <a:t>Samtidig</a:t>
            </a:r>
            <a:r>
              <a:rPr lang="nb-NO" baseline="0" noProof="0" dirty="0" smtClean="0"/>
              <a:t> mål om å dra det ned på et konkret plan slik at det kan brukes som praktiske verktøy for å løse konkrete utfordringer i organisasjonene</a:t>
            </a:r>
          </a:p>
          <a:p>
            <a:endParaRPr lang="nb-NO" baseline="0" noProof="0" dirty="0" smtClean="0"/>
          </a:p>
          <a:p>
            <a:r>
              <a:rPr lang="nb-NO" baseline="0" noProof="0" dirty="0" smtClean="0"/>
              <a:t>Veldig fint om alle er aktive, stiller spørsmål og deler av sine erfaringer</a:t>
            </a:r>
            <a:endParaRPr lang="nb-NO" noProof="0" dirty="0" smtClean="0"/>
          </a:p>
          <a:p>
            <a:endParaRPr lang="en-US" dirty="0" smtClean="0"/>
          </a:p>
          <a:p>
            <a:pPr marL="0" indent="0">
              <a:buFontTx/>
              <a:buNone/>
            </a:pPr>
            <a:r>
              <a:rPr lang="nb-NO" i="0" baseline="0" dirty="0" smtClean="0"/>
              <a:t>-------------</a:t>
            </a:r>
          </a:p>
          <a:p>
            <a:pPr marL="0" indent="0">
              <a:buFontTx/>
              <a:buNone/>
            </a:pPr>
            <a:r>
              <a:rPr lang="nb-NO" b="1" i="0" baseline="0" dirty="0" smtClean="0"/>
              <a:t>Hensikt: </a:t>
            </a:r>
            <a:r>
              <a:rPr lang="nb-NO" b="0" i="0" baseline="0" dirty="0" smtClean="0"/>
              <a:t>presentere temaene for kurset. Forhåpentligvis gjøre det lettere å henge med. </a:t>
            </a:r>
          </a:p>
          <a:p>
            <a:pPr marL="0" indent="0">
              <a:buFontTx/>
              <a:buNone/>
            </a:pPr>
            <a:r>
              <a:rPr lang="nb-NO" b="1" i="0" baseline="0" dirty="0" smtClean="0"/>
              <a:t>Tidsbruk: </a:t>
            </a:r>
            <a:r>
              <a:rPr lang="nb-NO" b="0" i="0" baseline="0" dirty="0" smtClean="0"/>
              <a:t>ca. 1 min</a:t>
            </a:r>
            <a:endParaRPr lang="nb-NO" b="1" dirty="0" smtClean="0"/>
          </a:p>
          <a:p>
            <a:endParaRPr lang="en-US" dirty="0"/>
          </a:p>
        </p:txBody>
      </p:sp>
      <p:sp>
        <p:nvSpPr>
          <p:cNvPr id="4" name="Slide Number Placeholder 3"/>
          <p:cNvSpPr>
            <a:spLocks noGrp="1"/>
          </p:cNvSpPr>
          <p:nvPr>
            <p:ph type="sldNum" sz="quarter" idx="10"/>
          </p:nvPr>
        </p:nvSpPr>
        <p:spPr/>
        <p:txBody>
          <a:bodyPr/>
          <a:lstStyle/>
          <a:p>
            <a:fld id="{015600BF-11FC-2045-A5B7-A2929E10A2C7}" type="slidenum">
              <a:rPr lang="en-US" smtClean="0"/>
              <a:t>2</a:t>
            </a:fld>
            <a:endParaRPr lang="en-US"/>
          </a:p>
        </p:txBody>
      </p:sp>
    </p:spTree>
    <p:extLst>
      <p:ext uri="{BB962C8B-B14F-4D97-AF65-F5344CB8AC3E}">
        <p14:creationId xmlns:p14="http://schemas.microsoft.com/office/powerpoint/2010/main" val="228659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noProof="0" dirty="0" smtClean="0"/>
              <a:t>Første bolk handler om </a:t>
            </a:r>
            <a:r>
              <a:rPr lang="nb-NO" b="1" noProof="0" dirty="0" smtClean="0"/>
              <a:t>verktøyene</a:t>
            </a:r>
            <a:r>
              <a:rPr lang="nb-NO" noProof="0" dirty="0" smtClean="0"/>
              <a:t> man har brukt for å</a:t>
            </a:r>
            <a:r>
              <a:rPr lang="nb-NO" baseline="0" noProof="0" dirty="0" smtClean="0"/>
              <a:t> forsøke å håndtere diskriminering tidligere og i dag. Arbeid for mangfold er alltid preget av gode intensjoner, men det er ikke alle gode intensjoner som fungerer så godt i virkeligheten. Jeg vil peke på noen av de litt </a:t>
            </a:r>
            <a:r>
              <a:rPr lang="nb-NO" b="0" baseline="0" noProof="0" dirty="0" smtClean="0"/>
              <a:t>problematiske</a:t>
            </a:r>
            <a:r>
              <a:rPr lang="nb-NO" baseline="0" noProof="0" dirty="0" smtClean="0"/>
              <a:t> metodene man har brukt tidligere, og delvis bruker i dag, for eksempel i skolen. Poenget er ikke å henge ut noen, men å bedre forstå hvilken effekt ulike metoder kan ha.</a:t>
            </a:r>
          </a:p>
          <a:p>
            <a:endParaRPr lang="nb-NO" baseline="0" noProof="0" dirty="0" smtClean="0"/>
          </a:p>
          <a:p>
            <a:r>
              <a:rPr lang="nb-NO" dirty="0" smtClean="0"/>
              <a:t>Det er ikke sikkert verktøyene jeg skal snakke</a:t>
            </a:r>
            <a:r>
              <a:rPr lang="nb-NO" baseline="0" dirty="0" smtClean="0"/>
              <a:t> om i dag er det som man kommer til å bruke om 5 år, 10 år, 50 år… Kanskje har man da funnet på nye metoder. Men i dag er det ganske stor enighet i fagmiljøene i bla de nordiske landene og i USA, om de verktøyene jeg skal snakke om. De kaller vi for </a:t>
            </a:r>
            <a:r>
              <a:rPr lang="nb-NO" b="1" baseline="0" dirty="0" smtClean="0"/>
              <a:t>normkritikk</a:t>
            </a:r>
            <a:r>
              <a:rPr lang="nb-NO" baseline="0" dirty="0" smtClean="0"/>
              <a:t> og </a:t>
            </a:r>
            <a:r>
              <a:rPr lang="nb-NO" b="1" baseline="0" dirty="0" smtClean="0"/>
              <a:t>sammensatt diskriminering (</a:t>
            </a:r>
            <a:r>
              <a:rPr lang="nb-NO" b="1" baseline="0" dirty="0" err="1" smtClean="0"/>
              <a:t>interseksjonalitet</a:t>
            </a:r>
            <a:r>
              <a:rPr lang="nb-NO" b="1" baseline="0" dirty="0" smtClean="0"/>
              <a:t>). </a:t>
            </a:r>
            <a:r>
              <a:rPr lang="nb-NO" baseline="0" dirty="0" smtClean="0"/>
              <a:t>Jeg skal komme tilbake til dette. </a:t>
            </a:r>
            <a:endParaRPr lang="nb-NO" dirty="0" smtClean="0"/>
          </a:p>
          <a:p>
            <a:endParaRPr lang="nb-NO" dirty="0" smtClean="0"/>
          </a:p>
          <a:p>
            <a:pPr marL="0" indent="0">
              <a:buFontTx/>
              <a:buNone/>
            </a:pPr>
            <a:r>
              <a:rPr lang="nb-NO" i="0" baseline="0" dirty="0" smtClean="0"/>
              <a:t>-------------</a:t>
            </a:r>
          </a:p>
          <a:p>
            <a:pPr marL="0" indent="0">
              <a:buFontTx/>
              <a:buNone/>
            </a:pPr>
            <a:r>
              <a:rPr lang="nb-NO" b="1" i="0" baseline="0" dirty="0" smtClean="0"/>
              <a:t>Hensikt: </a:t>
            </a:r>
            <a:r>
              <a:rPr lang="nb-NO" b="0" i="0" baseline="0" dirty="0" smtClean="0"/>
              <a:t>tydeliggjøre at denne delen handler om </a:t>
            </a:r>
            <a:r>
              <a:rPr lang="nb-NO" b="0" i="1" baseline="0" dirty="0" smtClean="0"/>
              <a:t>verktøyene</a:t>
            </a:r>
            <a:r>
              <a:rPr lang="nb-NO" b="0" i="0" baseline="0" dirty="0" smtClean="0"/>
              <a:t> man kan bruke for å jobbe med denne tematikken. </a:t>
            </a:r>
          </a:p>
          <a:p>
            <a:pPr marL="0" indent="0">
              <a:buFontTx/>
              <a:buNone/>
            </a:pPr>
            <a:r>
              <a:rPr lang="nb-NO" b="1" i="0" baseline="0" dirty="0" smtClean="0"/>
              <a:t>Tidsbruk: </a:t>
            </a:r>
            <a:r>
              <a:rPr lang="nb-NO" b="0" i="0" baseline="0" dirty="0" smtClean="0"/>
              <a:t>ca. 1 min</a:t>
            </a:r>
            <a:endParaRPr lang="nb-NO" b="1" dirty="0" smtClean="0"/>
          </a:p>
          <a:p>
            <a:endParaRPr lang="en-US" dirty="0"/>
          </a:p>
        </p:txBody>
      </p:sp>
      <p:sp>
        <p:nvSpPr>
          <p:cNvPr id="4" name="Slide Number Placeholder 3"/>
          <p:cNvSpPr>
            <a:spLocks noGrp="1"/>
          </p:cNvSpPr>
          <p:nvPr>
            <p:ph type="sldNum" sz="quarter" idx="10"/>
          </p:nvPr>
        </p:nvSpPr>
        <p:spPr/>
        <p:txBody>
          <a:bodyPr/>
          <a:lstStyle/>
          <a:p>
            <a:fld id="{015600BF-11FC-2045-A5B7-A2929E10A2C7}" type="slidenum">
              <a:rPr lang="en-US" smtClean="0"/>
              <a:t>3</a:t>
            </a:fld>
            <a:endParaRPr lang="en-US"/>
          </a:p>
        </p:txBody>
      </p:sp>
    </p:spTree>
    <p:extLst>
      <p:ext uri="{BB962C8B-B14F-4D97-AF65-F5344CB8AC3E}">
        <p14:creationId xmlns:p14="http://schemas.microsoft.com/office/powerpoint/2010/main" val="389229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Før</a:t>
            </a:r>
            <a:r>
              <a:rPr lang="en-US" dirty="0" smtClean="0"/>
              <a:t> vi </a:t>
            </a:r>
            <a:r>
              <a:rPr lang="en-US" dirty="0" err="1" smtClean="0"/>
              <a:t>snakker</a:t>
            </a:r>
            <a:r>
              <a:rPr lang="en-US" dirty="0" smtClean="0"/>
              <a:t> </a:t>
            </a:r>
            <a:r>
              <a:rPr lang="en-US" dirty="0" err="1" smtClean="0"/>
              <a:t>mer</a:t>
            </a:r>
            <a:r>
              <a:rPr lang="en-US" dirty="0" smtClean="0"/>
              <a:t> om</a:t>
            </a:r>
            <a:r>
              <a:rPr lang="en-US" baseline="0" dirty="0" smtClean="0"/>
              <a:t> </a:t>
            </a:r>
            <a:r>
              <a:rPr lang="en-US" baseline="0" dirty="0" err="1" smtClean="0"/>
              <a:t>disse</a:t>
            </a:r>
            <a:r>
              <a:rPr lang="en-US" baseline="0" dirty="0" smtClean="0"/>
              <a:t> </a:t>
            </a:r>
            <a:r>
              <a:rPr lang="en-US" baseline="0" dirty="0" err="1" smtClean="0"/>
              <a:t>verktøyene</a:t>
            </a:r>
            <a:r>
              <a:rPr lang="en-US" baseline="0" dirty="0" smtClean="0"/>
              <a:t> </a:t>
            </a:r>
            <a:r>
              <a:rPr lang="en-US" baseline="0" dirty="0" err="1" smtClean="0"/>
              <a:t>skal</a:t>
            </a:r>
            <a:r>
              <a:rPr lang="en-US" baseline="0" dirty="0" smtClean="0"/>
              <a:t> vi </a:t>
            </a:r>
            <a:r>
              <a:rPr lang="en-US" baseline="0" dirty="0" err="1" smtClean="0"/>
              <a:t>leke</a:t>
            </a:r>
            <a:r>
              <a:rPr lang="en-US" baseline="0" dirty="0" smtClean="0"/>
              <a:t> </a:t>
            </a:r>
            <a:r>
              <a:rPr lang="en-US" baseline="0" dirty="0" err="1" smtClean="0"/>
              <a:t>en</a:t>
            </a:r>
            <a:r>
              <a:rPr lang="en-US" baseline="0" dirty="0" smtClean="0"/>
              <a:t> </a:t>
            </a:r>
            <a:r>
              <a:rPr lang="en-US" baseline="0" dirty="0" err="1" smtClean="0"/>
              <a:t>lek</a:t>
            </a:r>
            <a:r>
              <a:rPr lang="en-US" baseline="0" dirty="0" smtClean="0"/>
              <a:t>. </a:t>
            </a:r>
            <a:r>
              <a:rPr lang="en-US" baseline="0" dirty="0" err="1" smtClean="0"/>
              <a:t>Har</a:t>
            </a:r>
            <a:r>
              <a:rPr lang="en-US" baseline="0" dirty="0" smtClean="0"/>
              <a:t> </a:t>
            </a:r>
            <a:r>
              <a:rPr lang="en-US" baseline="0" dirty="0" err="1" smtClean="0"/>
              <a:t>noen</a:t>
            </a:r>
            <a:r>
              <a:rPr lang="en-US" baseline="0" dirty="0" smtClean="0"/>
              <a:t> </a:t>
            </a:r>
            <a:r>
              <a:rPr lang="en-US" baseline="0" dirty="0" err="1" smtClean="0"/>
              <a:t>av</a:t>
            </a:r>
            <a:r>
              <a:rPr lang="en-US" baseline="0" dirty="0" smtClean="0"/>
              <a:t> </a:t>
            </a:r>
            <a:r>
              <a:rPr lang="en-US" baseline="0" dirty="0" err="1" smtClean="0"/>
              <a:t>dere</a:t>
            </a:r>
            <a:r>
              <a:rPr lang="en-US" baseline="0" dirty="0" smtClean="0"/>
              <a:t> </a:t>
            </a:r>
            <a:r>
              <a:rPr lang="en-US" baseline="0" dirty="0" err="1" smtClean="0"/>
              <a:t>lekt</a:t>
            </a:r>
            <a:r>
              <a:rPr lang="en-US" baseline="0" dirty="0" smtClean="0"/>
              <a:t> </a:t>
            </a:r>
            <a:r>
              <a:rPr lang="en-US" baseline="0" dirty="0" err="1" smtClean="0"/>
              <a:t>toleranseleken</a:t>
            </a:r>
            <a:r>
              <a:rPr lang="en-US" baseline="0" dirty="0" smtClean="0"/>
              <a:t> </a:t>
            </a:r>
            <a:r>
              <a:rPr lang="en-US" baseline="0" dirty="0" err="1" smtClean="0"/>
              <a:t>før</a:t>
            </a:r>
            <a:r>
              <a:rPr lang="en-US" baseline="0" dirty="0" smtClean="0"/>
              <a:t>? </a:t>
            </a:r>
          </a:p>
          <a:p>
            <a:endParaRPr lang="en-US" baseline="0" dirty="0" smtClean="0"/>
          </a:p>
          <a:p>
            <a:r>
              <a:rPr lang="en-US" b="1" baseline="0" dirty="0" err="1" smtClean="0"/>
              <a:t>Til</a:t>
            </a:r>
            <a:r>
              <a:rPr lang="en-US" b="1" baseline="0" dirty="0" smtClean="0"/>
              <a:t> </a:t>
            </a:r>
            <a:r>
              <a:rPr lang="en-US" b="1" baseline="0" dirty="0" err="1" smtClean="0"/>
              <a:t>kursholder</a:t>
            </a:r>
            <a:endParaRPr lang="en-US" b="1" baseline="0" dirty="0" smtClean="0"/>
          </a:p>
          <a:p>
            <a:endParaRPr lang="nb-NO" sz="1200" b="1" i="0" u="none" strike="noStrike" kern="1200" baseline="0" dirty="0" smtClean="0">
              <a:solidFill>
                <a:schemeClr val="tx1"/>
              </a:solidFill>
              <a:latin typeface="+mn-lt"/>
              <a:ea typeface="+mn-ea"/>
              <a:cs typeface="+mn-cs"/>
            </a:endParaRPr>
          </a:p>
          <a:p>
            <a:r>
              <a:rPr lang="nb-NO" sz="1200" b="1" i="0" u="none" strike="noStrike" kern="1200" baseline="0" dirty="0" smtClean="0">
                <a:solidFill>
                  <a:schemeClr val="tx1"/>
                </a:solidFill>
                <a:latin typeface="+mn-lt"/>
                <a:ea typeface="+mn-ea"/>
                <a:cs typeface="+mn-cs"/>
              </a:rPr>
              <a:t>Om øvelsen: </a:t>
            </a:r>
            <a:r>
              <a:rPr lang="nb-NO" sz="1200" b="0" i="0" u="none" strike="noStrike" kern="1200" baseline="0" dirty="0" smtClean="0">
                <a:solidFill>
                  <a:schemeClr val="tx1"/>
                </a:solidFill>
                <a:latin typeface="+mn-lt"/>
                <a:ea typeface="+mn-ea"/>
                <a:cs typeface="+mn-cs"/>
              </a:rPr>
              <a:t>Det snakkes ofte om hvor viktig det er å tolerere mennesker som er ”annerledes”. Men hvem er det som bestemmer hva som </a:t>
            </a:r>
            <a:r>
              <a:rPr lang="en-US" sz="1200" b="0" i="0" u="none" strike="noStrike" kern="1200" baseline="0" dirty="0" err="1" smtClean="0">
                <a:solidFill>
                  <a:schemeClr val="tx1"/>
                </a:solidFill>
                <a:latin typeface="+mn-lt"/>
                <a:ea typeface="+mn-ea"/>
                <a:cs typeface="+mn-cs"/>
              </a:rPr>
              <a: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annerledes</a:t>
            </a:r>
            <a:r>
              <a:rPr lang="en-US" sz="1200" b="0" i="0" u="none" strike="noStrike" kern="1200" baseline="0" dirty="0" smtClean="0">
                <a:solidFill>
                  <a:schemeClr val="tx1"/>
                </a:solidFill>
                <a:latin typeface="+mn-lt"/>
                <a:ea typeface="+mn-ea"/>
                <a:cs typeface="+mn-cs"/>
              </a:rPr>
              <a:t>, </a:t>
            </a:r>
            <a:r>
              <a:rPr lang="nb-NO" sz="1200" b="0" i="0" u="none" strike="noStrike" kern="1200" baseline="0" dirty="0" smtClean="0">
                <a:solidFill>
                  <a:schemeClr val="tx1"/>
                </a:solidFill>
                <a:latin typeface="+mn-lt"/>
                <a:ea typeface="+mn-ea"/>
                <a:cs typeface="+mn-cs"/>
              </a:rPr>
              <a:t>og hvordan fungerer egentlig toleranse? Hva er </a:t>
            </a:r>
            <a:r>
              <a:rPr lang="en-US" sz="1200" b="0" i="0" u="none" strike="noStrike" kern="1200" baseline="0" dirty="0" err="1" smtClean="0">
                <a:solidFill>
                  <a:schemeClr val="tx1"/>
                </a:solidFill>
                <a:latin typeface="+mn-lt"/>
                <a:ea typeface="+mn-ea"/>
                <a:cs typeface="+mn-cs"/>
              </a:rPr>
              <a:t>forskjellene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mellom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det</a:t>
            </a:r>
            <a:r>
              <a:rPr lang="en-US" sz="1200" b="0" i="0" u="none" strike="noStrike" kern="1200" baseline="0" dirty="0" smtClean="0">
                <a:solidFill>
                  <a:schemeClr val="tx1"/>
                </a:solidFill>
                <a:latin typeface="+mn-lt"/>
                <a:ea typeface="+mn-ea"/>
                <a:cs typeface="+mn-cs"/>
              </a:rPr>
              <a:t> å </a:t>
            </a:r>
            <a:r>
              <a:rPr lang="en-US" sz="1200" b="0" i="0" u="none" strike="noStrike" kern="1200" baseline="0" dirty="0" err="1" smtClean="0">
                <a:solidFill>
                  <a:schemeClr val="tx1"/>
                </a:solidFill>
                <a:latin typeface="+mn-lt"/>
                <a:ea typeface="+mn-ea"/>
                <a:cs typeface="+mn-cs"/>
              </a:rPr>
              <a:t>bli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tolerert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det</a:t>
            </a:r>
            <a:r>
              <a:rPr lang="en-US" sz="1200" b="0" i="0" u="none" strike="noStrike" kern="1200" baseline="0" dirty="0" smtClean="0">
                <a:solidFill>
                  <a:schemeClr val="tx1"/>
                </a:solidFill>
                <a:latin typeface="+mn-lt"/>
                <a:ea typeface="+mn-ea"/>
                <a:cs typeface="+mn-cs"/>
              </a:rPr>
              <a:t> å </a:t>
            </a:r>
            <a:r>
              <a:rPr lang="en-US" sz="1200" b="0" i="0" u="none" strike="noStrike" kern="1200" baseline="0" dirty="0" err="1" smtClean="0">
                <a:solidFill>
                  <a:schemeClr val="tx1"/>
                </a:solidFill>
                <a:latin typeface="+mn-lt"/>
                <a:ea typeface="+mn-ea"/>
                <a:cs typeface="+mn-cs"/>
              </a:rPr>
              <a:t>tolerere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det</a:t>
            </a:r>
            <a:r>
              <a:rPr lang="en-US" sz="1200" b="0" i="0" u="none" strike="noStrike" kern="1200" baseline="0" dirty="0" smtClean="0">
                <a:solidFill>
                  <a:schemeClr val="tx1"/>
                </a:solidFill>
                <a:latin typeface="+mn-lt"/>
                <a:ea typeface="+mn-ea"/>
                <a:cs typeface="+mn-cs"/>
              </a:rPr>
              <a:t> å </a:t>
            </a:r>
            <a:r>
              <a:rPr lang="en-US" sz="1200" b="0" i="0" u="none" strike="noStrike" kern="1200" baseline="0" dirty="0" err="1" smtClean="0">
                <a:solidFill>
                  <a:schemeClr val="tx1"/>
                </a:solidFill>
                <a:latin typeface="+mn-lt"/>
                <a:ea typeface="+mn-ea"/>
                <a:cs typeface="+mn-cs"/>
              </a:rPr>
              <a:t>bli</a:t>
            </a:r>
            <a:r>
              <a:rPr lang="en-US" sz="1200" b="0" i="0" u="none" strike="noStrike" kern="1200" baseline="0" dirty="0" smtClean="0">
                <a:solidFill>
                  <a:schemeClr val="tx1"/>
                </a:solidFill>
                <a:latin typeface="+mn-lt"/>
                <a:ea typeface="+mn-ea"/>
                <a:cs typeface="+mn-cs"/>
              </a:rPr>
              <a:t> </a:t>
            </a:r>
            <a:r>
              <a:rPr lang="nb-NO" sz="1200" b="0" i="0" u="none" strike="noStrike" kern="1200" baseline="0" dirty="0" smtClean="0">
                <a:solidFill>
                  <a:schemeClr val="tx1"/>
                </a:solidFill>
                <a:latin typeface="+mn-lt"/>
                <a:ea typeface="+mn-ea"/>
                <a:cs typeface="+mn-cs"/>
              </a:rPr>
              <a:t>tolerert et kompliment? I disse øvelsene utforsker vi hvordan det å være normfølger også gjør at en har makt til å velge å tolerere andre </a:t>
            </a:r>
            <a:r>
              <a:rPr lang="en-US" sz="1200" b="0" i="0" u="none" strike="noStrike" kern="1200" baseline="0" dirty="0" err="1" smtClean="0">
                <a:solidFill>
                  <a:schemeClr val="tx1"/>
                </a:solidFill>
                <a:latin typeface="+mn-lt"/>
                <a:ea typeface="+mn-ea"/>
                <a:cs typeface="+mn-cs"/>
              </a:rPr>
              <a:t>menneskers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utseende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livsvalg</a:t>
            </a:r>
            <a:r>
              <a:rPr lang="en-US" sz="1200" b="0" i="0" u="none" strike="noStrike" kern="1200" baseline="0" dirty="0" smtClean="0">
                <a:solidFill>
                  <a:schemeClr val="tx1"/>
                </a:solidFill>
                <a:latin typeface="+mn-lt"/>
                <a:ea typeface="+mn-ea"/>
                <a:cs typeface="+mn-cs"/>
              </a:rPr>
              <a:t>. I </a:t>
            </a:r>
            <a:r>
              <a:rPr lang="en-US" sz="1200" b="0" i="0" u="none" strike="noStrike" kern="1200" baseline="0" dirty="0" err="1" smtClean="0">
                <a:solidFill>
                  <a:schemeClr val="tx1"/>
                </a:solidFill>
                <a:latin typeface="+mn-lt"/>
                <a:ea typeface="+mn-ea"/>
                <a:cs typeface="+mn-cs"/>
              </a:rPr>
              <a:t>øvelsen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skal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deltakerne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få</a:t>
            </a:r>
            <a:r>
              <a:rPr lang="en-US" sz="1200" b="0" i="0" u="none" strike="noStrike" kern="1200" baseline="0" dirty="0" smtClean="0">
                <a:solidFill>
                  <a:schemeClr val="tx1"/>
                </a:solidFill>
                <a:latin typeface="+mn-lt"/>
                <a:ea typeface="+mn-ea"/>
                <a:cs typeface="+mn-cs"/>
              </a:rPr>
              <a:t> </a:t>
            </a:r>
            <a:r>
              <a:rPr lang="nb-NO" sz="1200" b="0" i="0" u="none" strike="noStrike" kern="1200" baseline="0" dirty="0" smtClean="0">
                <a:solidFill>
                  <a:schemeClr val="tx1"/>
                </a:solidFill>
                <a:latin typeface="+mn-lt"/>
                <a:ea typeface="+mn-ea"/>
                <a:cs typeface="+mn-cs"/>
              </a:rPr>
              <a:t>prøve seg på å tolerere og på å bli tolerert. Bruk så erfaringene fra </a:t>
            </a:r>
            <a:r>
              <a:rPr lang="en-US" sz="1200" b="0" i="0" u="none" strike="noStrike" kern="1200" baseline="0" dirty="0" err="1" smtClean="0">
                <a:solidFill>
                  <a:schemeClr val="tx1"/>
                </a:solidFill>
                <a:latin typeface="+mn-lt"/>
                <a:ea typeface="+mn-ea"/>
                <a:cs typeface="+mn-cs"/>
              </a:rPr>
              <a:t>øvelsen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utgangspunkt</a:t>
            </a:r>
            <a:r>
              <a:rPr lang="en-US" sz="1200" b="0" i="0" u="none" strike="noStrike" kern="1200" baseline="0" dirty="0" smtClean="0">
                <a:solidFill>
                  <a:schemeClr val="tx1"/>
                </a:solidFill>
                <a:latin typeface="+mn-lt"/>
                <a:ea typeface="+mn-ea"/>
                <a:cs typeface="+mn-cs"/>
              </a:rPr>
              <a:t> for </a:t>
            </a:r>
            <a:r>
              <a:rPr lang="en-US" sz="1200" b="0" i="0" u="none" strike="noStrike" kern="1200" baseline="0" dirty="0" err="1" smtClean="0">
                <a:solidFill>
                  <a:schemeClr val="tx1"/>
                </a:solidFill>
                <a:latin typeface="+mn-lt"/>
                <a:ea typeface="+mn-ea"/>
                <a:cs typeface="+mn-cs"/>
              </a:rPr>
              <a:t>samtaler</a:t>
            </a:r>
            <a:r>
              <a:rPr lang="en-US" sz="1200" b="0" i="0" u="none" strike="noStrike" kern="1200" baseline="0" dirty="0" smtClean="0">
                <a:solidFill>
                  <a:schemeClr val="tx1"/>
                </a:solidFill>
                <a:latin typeface="+mn-lt"/>
                <a:ea typeface="+mn-ea"/>
                <a:cs typeface="+mn-cs"/>
              </a:rPr>
              <a:t> om </a:t>
            </a:r>
            <a:r>
              <a:rPr lang="en-US" sz="1200" b="0" i="0" u="none" strike="noStrike" kern="1200" baseline="0" dirty="0" err="1" smtClean="0">
                <a:solidFill>
                  <a:schemeClr val="tx1"/>
                </a:solidFill>
                <a:latin typeface="+mn-lt"/>
                <a:ea typeface="+mn-ea"/>
                <a:cs typeface="+mn-cs"/>
              </a:rPr>
              <a:t>toleranse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makt</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b="1" baseline="0" dirty="0" err="1" smtClean="0"/>
              <a:t>Slik</a:t>
            </a:r>
            <a:r>
              <a:rPr lang="en-US" b="1" baseline="0" dirty="0" smtClean="0"/>
              <a:t> </a:t>
            </a:r>
            <a:r>
              <a:rPr lang="en-US" b="1" baseline="0" dirty="0" err="1" smtClean="0"/>
              <a:t>gjør</a:t>
            </a:r>
            <a:r>
              <a:rPr lang="en-US" b="1" baseline="0" dirty="0" smtClean="0"/>
              <a:t> du: </a:t>
            </a:r>
            <a:r>
              <a:rPr lang="en-US" sz="1200" b="0" i="0" u="none" strike="noStrike" kern="1200" baseline="0" dirty="0" smtClean="0">
                <a:solidFill>
                  <a:schemeClr val="tx1"/>
                </a:solidFill>
                <a:latin typeface="+mn-lt"/>
                <a:ea typeface="+mn-ea"/>
                <a:cs typeface="+mn-cs"/>
              </a:rPr>
              <a:t>Del </a:t>
            </a:r>
            <a:r>
              <a:rPr lang="en-US" sz="1200" b="0" i="0" u="none" strike="noStrike" kern="1200" baseline="0" dirty="0" err="1" smtClean="0">
                <a:solidFill>
                  <a:schemeClr val="tx1"/>
                </a:solidFill>
                <a:latin typeface="+mn-lt"/>
                <a:ea typeface="+mn-ea"/>
                <a:cs typeface="+mn-cs"/>
              </a:rPr>
              <a:t>deltakerne</a:t>
            </a:r>
            <a:r>
              <a:rPr lang="en-US" sz="1200" b="0" i="0" u="none" strike="noStrike" kern="1200" baseline="0" dirty="0" smtClean="0">
                <a:solidFill>
                  <a:schemeClr val="tx1"/>
                </a:solidFill>
                <a:latin typeface="+mn-lt"/>
                <a:ea typeface="+mn-ea"/>
                <a:cs typeface="+mn-cs"/>
              </a:rPr>
              <a:t> inn i A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B. Be </a:t>
            </a:r>
            <a:r>
              <a:rPr lang="en-US" sz="1200" b="0" i="0" u="none" strike="noStrike" kern="1200" baseline="0" dirty="0" err="1" smtClean="0">
                <a:solidFill>
                  <a:schemeClr val="tx1"/>
                </a:solidFill>
                <a:latin typeface="+mn-lt"/>
                <a:ea typeface="+mn-ea"/>
                <a:cs typeface="+mn-cs"/>
              </a:rPr>
              <a:t>dem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deretter</a:t>
            </a:r>
            <a:r>
              <a:rPr lang="en-US" sz="1200" b="0" i="0" u="none" strike="noStrike" kern="1200" baseline="0" dirty="0" smtClean="0">
                <a:solidFill>
                  <a:schemeClr val="tx1"/>
                </a:solidFill>
                <a:latin typeface="+mn-lt"/>
                <a:ea typeface="+mn-ea"/>
                <a:cs typeface="+mn-cs"/>
              </a:rPr>
              <a:t> om å </a:t>
            </a:r>
            <a:r>
              <a:rPr lang="en-US" sz="1200" b="0" i="0" u="none" strike="noStrike" kern="1200" baseline="0" dirty="0" err="1" smtClean="0">
                <a:solidFill>
                  <a:schemeClr val="tx1"/>
                </a:solidFill>
                <a:latin typeface="+mn-lt"/>
                <a:ea typeface="+mn-ea"/>
                <a:cs typeface="+mn-cs"/>
              </a:rPr>
              <a:t>sette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seg</a:t>
            </a:r>
            <a:r>
              <a:rPr lang="en-US" sz="1200" b="0" i="0" u="none" strike="noStrike" kern="1200" baseline="0" dirty="0" smtClean="0">
                <a:solidFill>
                  <a:schemeClr val="tx1"/>
                </a:solidFill>
                <a:latin typeface="+mn-lt"/>
                <a:ea typeface="+mn-ea"/>
                <a:cs typeface="+mn-cs"/>
              </a:rPr>
              <a:t> </a:t>
            </a:r>
            <a:r>
              <a:rPr lang="nb-NO" sz="1200" b="0" i="0" u="none" strike="noStrike" kern="1200" baseline="0" dirty="0" smtClean="0">
                <a:solidFill>
                  <a:schemeClr val="tx1"/>
                </a:solidFill>
                <a:latin typeface="+mn-lt"/>
                <a:ea typeface="+mn-ea"/>
                <a:cs typeface="+mn-cs"/>
              </a:rPr>
              <a:t>sammen to og to, eller la dem gå rundt i rommet og stoppe opp når de treffer på en person. A skal nå kommentere noe som er synlig hos B uten å komme med komplimenter. A skal altså ikke k</a:t>
            </a:r>
            <a:r>
              <a:rPr lang="en-US" sz="1200" b="0" i="0" u="none" strike="noStrike" kern="1200" baseline="0" dirty="0" err="1" smtClean="0">
                <a:solidFill>
                  <a:schemeClr val="tx1"/>
                </a:solidFill>
                <a:latin typeface="+mn-lt"/>
                <a:ea typeface="+mn-ea"/>
                <a:cs typeface="+mn-cs"/>
              </a:rPr>
              <a:t>ommentere</a:t>
            </a:r>
            <a:r>
              <a:rPr lang="en-US" sz="1200" b="0" i="0" u="none" strike="noStrike" kern="1200" baseline="0" dirty="0" smtClean="0">
                <a:solidFill>
                  <a:schemeClr val="tx1"/>
                </a:solidFill>
                <a:latin typeface="+mn-lt"/>
                <a:ea typeface="+mn-ea"/>
                <a:cs typeface="+mn-cs"/>
              </a:rPr>
              <a:t> </a:t>
            </a:r>
            <a:r>
              <a:rPr lang="nb-NO" sz="1200" b="0" i="0" u="none" strike="noStrike" kern="1200" baseline="0" dirty="0" smtClean="0">
                <a:solidFill>
                  <a:schemeClr val="tx1"/>
                </a:solidFill>
                <a:latin typeface="+mn-lt"/>
                <a:ea typeface="+mn-ea"/>
                <a:cs typeface="+mn-cs"/>
              </a:rPr>
              <a:t>at noen har fine briller, pene øyne, eller nydelig </a:t>
            </a:r>
            <a:r>
              <a:rPr lang="en-US" sz="1200" b="0" i="0" u="none" strike="noStrike" kern="1200" baseline="0" dirty="0" err="1" smtClean="0">
                <a:solidFill>
                  <a:schemeClr val="tx1"/>
                </a:solidFill>
                <a:latin typeface="+mn-lt"/>
                <a:ea typeface="+mn-ea"/>
                <a:cs typeface="+mn-cs"/>
              </a:rPr>
              <a:t>klesstil</a:t>
            </a:r>
            <a:r>
              <a:rPr lang="en-US" sz="1200" b="0" i="0" u="none" strike="noStrike" kern="1200" baseline="0" dirty="0" smtClean="0">
                <a:solidFill>
                  <a:schemeClr val="tx1"/>
                </a:solidFill>
                <a:latin typeface="+mn-lt"/>
                <a:ea typeface="+mn-ea"/>
                <a:cs typeface="+mn-cs"/>
              </a:rPr>
              <a:t>, men </a:t>
            </a:r>
            <a:r>
              <a:rPr lang="en-US" sz="1200" b="0" i="0" u="none" strike="noStrike" kern="1200" baseline="0" dirty="0" err="1" smtClean="0">
                <a:solidFill>
                  <a:schemeClr val="tx1"/>
                </a:solidFill>
                <a:latin typeface="+mn-lt"/>
                <a:ea typeface="+mn-ea"/>
                <a:cs typeface="+mn-cs"/>
              </a:rPr>
              <a:t>konstatere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noen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ytre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detaljer</a:t>
            </a:r>
            <a:r>
              <a:rPr lang="en-US" sz="1200" b="0" i="0" u="none" strike="noStrike" kern="1200" baseline="0" dirty="0" smtClean="0">
                <a:solidFill>
                  <a:schemeClr val="tx1"/>
                </a:solidFill>
                <a:latin typeface="+mn-lt"/>
                <a:ea typeface="+mn-ea"/>
                <a:cs typeface="+mn-cs"/>
              </a:rPr>
              <a:t>. For </a:t>
            </a:r>
            <a:r>
              <a:rPr lang="en-US" sz="1200" b="0" i="0" u="none" strike="noStrike" kern="1200" baseline="0" dirty="0" err="1" smtClean="0">
                <a:solidFill>
                  <a:schemeClr val="tx1"/>
                </a:solidFill>
                <a:latin typeface="+mn-lt"/>
                <a:ea typeface="+mn-ea"/>
                <a:cs typeface="+mn-cs"/>
              </a:rPr>
              <a:t>eksempel</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”du </a:t>
            </a:r>
            <a:r>
              <a:rPr lang="en-US" sz="1200" b="0" i="1" u="none" strike="noStrike" kern="1200" baseline="0" dirty="0" err="1" smtClean="0">
                <a:solidFill>
                  <a:schemeClr val="tx1"/>
                </a:solidFill>
                <a:latin typeface="+mn-lt"/>
                <a:ea typeface="+mn-ea"/>
                <a:cs typeface="+mn-cs"/>
              </a:rPr>
              <a:t>har</a:t>
            </a:r>
            <a:r>
              <a:rPr lang="en-US" sz="1200" b="0" i="1" u="none" strike="noStrike" kern="1200" baseline="0" dirty="0" smtClean="0">
                <a:solidFill>
                  <a:schemeClr val="tx1"/>
                </a:solidFill>
                <a:latin typeface="+mn-lt"/>
                <a:ea typeface="+mn-ea"/>
                <a:cs typeface="+mn-cs"/>
              </a:rPr>
              <a:t> </a:t>
            </a:r>
            <a:r>
              <a:rPr lang="nb-NO" sz="1200" b="0" i="1" u="none" strike="noStrike" kern="1200" baseline="0" dirty="0" smtClean="0">
                <a:solidFill>
                  <a:schemeClr val="tx1"/>
                </a:solidFill>
                <a:latin typeface="+mn-lt"/>
                <a:ea typeface="+mn-ea"/>
                <a:cs typeface="+mn-cs"/>
              </a:rPr>
              <a:t>gul t-skjorte”. </a:t>
            </a:r>
            <a:r>
              <a:rPr lang="nb-NO" sz="1200" b="0" i="0" u="none" strike="noStrike" kern="1200" baseline="0" dirty="0" smtClean="0">
                <a:solidFill>
                  <a:schemeClr val="tx1"/>
                </a:solidFill>
                <a:latin typeface="+mn-lt"/>
                <a:ea typeface="+mn-ea"/>
                <a:cs typeface="+mn-cs"/>
              </a:rPr>
              <a:t>B sier ingenting. Deltakerne bytter så roller, B skal nå nøytralt kommentere noe ved </a:t>
            </a:r>
            <a:r>
              <a:rPr lang="en-US" sz="1200" b="0" i="0" u="none" strike="noStrike" kern="1200" baseline="0" dirty="0" smtClean="0">
                <a:solidFill>
                  <a:schemeClr val="tx1"/>
                </a:solidFill>
                <a:latin typeface="+mn-lt"/>
                <a:ea typeface="+mn-ea"/>
                <a:cs typeface="+mn-cs"/>
              </a:rPr>
              <a:t>A,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understreke</a:t>
            </a:r>
            <a:r>
              <a:rPr lang="en-US" sz="1200" b="0" i="0" u="none" strike="noStrike" kern="1200" baseline="0" dirty="0" smtClean="0">
                <a:solidFill>
                  <a:schemeClr val="tx1"/>
                </a:solidFill>
                <a:latin typeface="+mn-lt"/>
                <a:ea typeface="+mn-ea"/>
                <a:cs typeface="+mn-cs"/>
              </a:rPr>
              <a:t> at </a:t>
            </a:r>
            <a:r>
              <a:rPr lang="en-US" sz="1200" b="0" i="0" u="none" strike="noStrike" kern="1200" baseline="0" dirty="0" err="1" smtClean="0">
                <a:solidFill>
                  <a:schemeClr val="tx1"/>
                </a:solidFill>
                <a:latin typeface="+mn-lt"/>
                <a:ea typeface="+mn-ea"/>
                <a:cs typeface="+mn-cs"/>
              </a:rPr>
              <a:t>det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helt</a:t>
            </a:r>
            <a:r>
              <a:rPr lang="en-US" sz="1200" b="0" i="0" u="none" strike="noStrike" kern="1200" baseline="0" dirty="0" smtClean="0">
                <a:solidFill>
                  <a:schemeClr val="tx1"/>
                </a:solidFill>
                <a:latin typeface="+mn-lt"/>
                <a:ea typeface="+mn-ea"/>
                <a:cs typeface="+mn-cs"/>
              </a:rPr>
              <a:t> ok for </a:t>
            </a:r>
            <a:r>
              <a:rPr lang="en-US" sz="1200" b="0" i="0" u="none" strike="noStrike" kern="1200" baseline="0" dirty="0" err="1" smtClean="0">
                <a:solidFill>
                  <a:schemeClr val="tx1"/>
                </a:solidFill>
                <a:latin typeface="+mn-lt"/>
                <a:ea typeface="+mn-ea"/>
                <a:cs typeface="+mn-cs"/>
              </a:rPr>
              <a:t>deg</a:t>
            </a:r>
            <a:r>
              <a:rPr lang="en-US" sz="1200" b="0" i="0" u="none" strike="noStrike" kern="1200" baseline="0" dirty="0" smtClean="0">
                <a:solidFill>
                  <a:schemeClr val="tx1"/>
                </a:solidFill>
                <a:latin typeface="+mn-lt"/>
                <a:ea typeface="+mn-ea"/>
                <a:cs typeface="+mn-cs"/>
              </a:rPr>
              <a:t> at den </a:t>
            </a:r>
            <a:r>
              <a:rPr lang="en-US" sz="1200" b="0" i="0" u="none" strike="noStrike" kern="1200" baseline="0" dirty="0" err="1" smtClean="0">
                <a:solidFill>
                  <a:schemeClr val="tx1"/>
                </a:solidFill>
                <a:latin typeface="+mn-lt"/>
                <a:ea typeface="+mn-ea"/>
                <a:cs typeface="+mn-cs"/>
              </a:rPr>
              <a:t>andre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personen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dette</a:t>
            </a:r>
            <a:r>
              <a:rPr lang="en-US" sz="1200" b="0" i="0" u="none" strike="noStrike" kern="1200" baseline="0" dirty="0" smtClean="0">
                <a:solidFill>
                  <a:schemeClr val="tx1"/>
                </a:solidFill>
                <a:latin typeface="+mn-lt"/>
                <a:ea typeface="+mn-ea"/>
                <a:cs typeface="+mn-cs"/>
              </a:rPr>
              <a:t>. For </a:t>
            </a:r>
            <a:r>
              <a:rPr lang="en-US" sz="1200" b="0" i="0" u="none" strike="noStrike" kern="1200" baseline="0" dirty="0" err="1" smtClean="0">
                <a:solidFill>
                  <a:schemeClr val="tx1"/>
                </a:solidFill>
                <a:latin typeface="+mn-lt"/>
                <a:ea typeface="+mn-ea"/>
                <a:cs typeface="+mn-cs"/>
              </a:rPr>
              <a:t>eksempel</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“For meg </a:t>
            </a:r>
            <a:r>
              <a:rPr lang="en-US" sz="1200" b="0" i="1" u="none" strike="noStrike" kern="1200" baseline="0" dirty="0" err="1" smtClean="0">
                <a:solidFill>
                  <a:schemeClr val="tx1"/>
                </a:solidFill>
                <a:latin typeface="+mn-lt"/>
                <a:ea typeface="+mn-ea"/>
                <a:cs typeface="+mn-cs"/>
              </a:rPr>
              <a:t>er</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det</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helt</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greit</a:t>
            </a:r>
            <a:r>
              <a:rPr lang="en-US" sz="1200" b="0" i="1" u="none" strike="noStrike" kern="1200" baseline="0" dirty="0" smtClean="0">
                <a:solidFill>
                  <a:schemeClr val="tx1"/>
                </a:solidFill>
                <a:latin typeface="+mn-lt"/>
                <a:ea typeface="+mn-ea"/>
                <a:cs typeface="+mn-cs"/>
              </a:rPr>
              <a:t> at du </a:t>
            </a:r>
            <a:r>
              <a:rPr lang="en-US" sz="1200" b="0" i="1" u="none" strike="noStrike" kern="1200" baseline="0" dirty="0" err="1" smtClean="0">
                <a:solidFill>
                  <a:schemeClr val="tx1"/>
                </a:solidFill>
                <a:latin typeface="+mn-lt"/>
                <a:ea typeface="+mn-ea"/>
                <a:cs typeface="+mn-cs"/>
              </a:rPr>
              <a:t>har</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gul</a:t>
            </a:r>
            <a:r>
              <a:rPr lang="en-US" sz="1200" b="0" i="1" u="none" strike="noStrike" kern="1200" baseline="0" dirty="0" smtClean="0">
                <a:solidFill>
                  <a:schemeClr val="tx1"/>
                </a:solidFill>
                <a:latin typeface="+mn-lt"/>
                <a:ea typeface="+mn-ea"/>
                <a:cs typeface="+mn-cs"/>
              </a:rPr>
              <a:t> </a:t>
            </a:r>
            <a:r>
              <a:rPr lang="nb-NO" sz="1200" b="0" i="1" u="none" strike="noStrike" kern="1200" baseline="0" dirty="0" smtClean="0">
                <a:solidFill>
                  <a:schemeClr val="tx1"/>
                </a:solidFill>
                <a:latin typeface="+mn-lt"/>
                <a:ea typeface="+mn-ea"/>
                <a:cs typeface="+mn-cs"/>
              </a:rPr>
              <a:t>t-skjorte, det tolererer jeg.” </a:t>
            </a:r>
            <a:r>
              <a:rPr lang="nb-NO" sz="1200" b="0" i="0" u="none" strike="noStrike" kern="1200" baseline="0" dirty="0" smtClean="0">
                <a:solidFill>
                  <a:schemeClr val="tx1"/>
                </a:solidFill>
                <a:latin typeface="+mn-lt"/>
                <a:ea typeface="+mn-ea"/>
                <a:cs typeface="+mn-cs"/>
              </a:rPr>
              <a:t>A skal si takk.</a:t>
            </a:r>
            <a:r>
              <a:rPr lang="en-US" b="0" baseline="0" dirty="0" smtClean="0"/>
              <a:t> </a:t>
            </a:r>
          </a:p>
          <a:p>
            <a:endParaRPr lang="en-US"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Be deltakerne om å bytte roller igjen. Denne gangen skal A virkelig overbevise B om at hen virkelig ikke har noe imot B, på tross av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noe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ved</a:t>
            </a:r>
            <a:r>
              <a:rPr lang="en-US" sz="1200" b="0" i="0" u="none" strike="noStrike" kern="1200" baseline="0" dirty="0" smtClean="0">
                <a:solidFill>
                  <a:schemeClr val="tx1"/>
                </a:solidFill>
                <a:latin typeface="+mn-lt"/>
                <a:ea typeface="+mn-ea"/>
                <a:cs typeface="+mn-cs"/>
              </a:rPr>
              <a:t> B). For </a:t>
            </a:r>
            <a:r>
              <a:rPr lang="en-US" sz="1200" b="0" i="0" u="none" strike="noStrike" kern="1200" baseline="0" dirty="0" err="1" smtClean="0">
                <a:solidFill>
                  <a:schemeClr val="tx1"/>
                </a:solidFill>
                <a:latin typeface="+mn-lt"/>
                <a:ea typeface="+mn-ea"/>
                <a:cs typeface="+mn-cs"/>
              </a:rPr>
              <a:t>eksempel</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Det</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er</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helt</a:t>
            </a:r>
            <a:r>
              <a:rPr lang="en-US" sz="1200" b="0" i="1" u="none" strike="noStrike" kern="1200" baseline="0" dirty="0" smtClean="0">
                <a:solidFill>
                  <a:schemeClr val="tx1"/>
                </a:solidFill>
                <a:latin typeface="+mn-lt"/>
                <a:ea typeface="+mn-ea"/>
                <a:cs typeface="+mn-cs"/>
              </a:rPr>
              <a:t> i </a:t>
            </a:r>
            <a:r>
              <a:rPr lang="en-US" sz="1200" b="0" i="1" u="none" strike="noStrike" kern="1200" baseline="0" dirty="0" err="1" smtClean="0">
                <a:solidFill>
                  <a:schemeClr val="tx1"/>
                </a:solidFill>
                <a:latin typeface="+mn-lt"/>
                <a:ea typeface="+mn-ea"/>
                <a:cs typeface="+mn-cs"/>
              </a:rPr>
              <a:t>orden</a:t>
            </a:r>
            <a:r>
              <a:rPr lang="en-US" sz="1200" b="0" i="1" u="none" strike="noStrike" kern="1200" baseline="0" dirty="0" smtClean="0">
                <a:solidFill>
                  <a:schemeClr val="tx1"/>
                </a:solidFill>
                <a:latin typeface="+mn-lt"/>
                <a:ea typeface="+mn-ea"/>
                <a:cs typeface="+mn-cs"/>
              </a:rPr>
              <a:t> at du </a:t>
            </a:r>
            <a:r>
              <a:rPr lang="en-US" sz="1200" b="0" i="1" u="none" strike="noStrike" kern="1200" baseline="0" dirty="0" err="1" smtClean="0">
                <a:solidFill>
                  <a:schemeClr val="tx1"/>
                </a:solidFill>
                <a:latin typeface="+mn-lt"/>
                <a:ea typeface="+mn-ea"/>
                <a:cs typeface="+mn-cs"/>
              </a:rPr>
              <a:t>har</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gul</a:t>
            </a:r>
            <a:r>
              <a:rPr lang="en-US" sz="1200" b="0" i="1" u="none" strike="noStrike" kern="1200" baseline="0" dirty="0" smtClean="0">
                <a:solidFill>
                  <a:schemeClr val="tx1"/>
                </a:solidFill>
                <a:latin typeface="+mn-lt"/>
                <a:ea typeface="+mn-ea"/>
                <a:cs typeface="+mn-cs"/>
              </a:rPr>
              <a:t> t-</a:t>
            </a:r>
            <a:r>
              <a:rPr lang="en-US" sz="1200" b="0" i="1" u="none" strike="noStrike" kern="1200" baseline="0" dirty="0" err="1" smtClean="0">
                <a:solidFill>
                  <a:schemeClr val="tx1"/>
                </a:solidFill>
                <a:latin typeface="+mn-lt"/>
                <a:ea typeface="+mn-ea"/>
                <a:cs typeface="+mn-cs"/>
              </a:rPr>
              <a:t>skjorte</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altså</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tanta</a:t>
            </a:r>
            <a:r>
              <a:rPr lang="en-US" sz="1200" b="0" i="1" u="none" strike="noStrike" kern="1200" baseline="0" dirty="0" smtClean="0">
                <a:solidFill>
                  <a:schemeClr val="tx1"/>
                </a:solidFill>
                <a:latin typeface="+mn-lt"/>
                <a:ea typeface="+mn-ea"/>
                <a:cs typeface="+mn-cs"/>
              </a:rPr>
              <a:t> mi </a:t>
            </a:r>
            <a:r>
              <a:rPr lang="en-US" sz="1200" b="0" i="1" u="none" strike="noStrike" kern="1200" baseline="0" dirty="0" err="1" smtClean="0">
                <a:solidFill>
                  <a:schemeClr val="tx1"/>
                </a:solidFill>
                <a:latin typeface="+mn-lt"/>
                <a:ea typeface="+mn-ea"/>
                <a:cs typeface="+mn-cs"/>
              </a:rPr>
              <a:t>har</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faktisk</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også</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gul</a:t>
            </a:r>
            <a:r>
              <a:rPr lang="en-US" sz="1200" b="0" i="1" u="none" strike="noStrike" kern="1200" baseline="0" dirty="0" smtClean="0">
                <a:solidFill>
                  <a:schemeClr val="tx1"/>
                </a:solidFill>
                <a:latin typeface="+mn-lt"/>
                <a:ea typeface="+mn-ea"/>
                <a:cs typeface="+mn-cs"/>
              </a:rPr>
              <a:t> t-</a:t>
            </a:r>
            <a:r>
              <a:rPr lang="en-US" sz="1200" b="0" i="1" u="none" strike="noStrike" kern="1200" baseline="0" dirty="0" err="1" smtClean="0">
                <a:solidFill>
                  <a:schemeClr val="tx1"/>
                </a:solidFill>
                <a:latin typeface="+mn-lt"/>
                <a:ea typeface="+mn-ea"/>
                <a:cs typeface="+mn-cs"/>
              </a:rPr>
              <a:t>skjorte</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så</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jeg</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har</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ingenting</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imot</a:t>
            </a:r>
            <a:r>
              <a:rPr lang="en-US" sz="1200" b="0" i="1" u="none" strike="noStrike" kern="1200" baseline="0" dirty="0" smtClean="0">
                <a:solidFill>
                  <a:schemeClr val="tx1"/>
                </a:solidFill>
                <a:latin typeface="+mn-lt"/>
                <a:ea typeface="+mn-ea"/>
                <a:cs typeface="+mn-cs"/>
              </a:rPr>
              <a:t> det. </a:t>
            </a:r>
            <a:r>
              <a:rPr lang="en-US" sz="1200" b="0" i="1" u="none" strike="noStrike" kern="1200" baseline="0" dirty="0" err="1" smtClean="0">
                <a:solidFill>
                  <a:schemeClr val="tx1"/>
                </a:solidFill>
                <a:latin typeface="+mn-lt"/>
                <a:ea typeface="+mn-ea"/>
                <a:cs typeface="+mn-cs"/>
              </a:rPr>
              <a:t>Selv</a:t>
            </a:r>
            <a:r>
              <a:rPr lang="en-US" sz="1200" b="0" i="1" u="none" strike="noStrike" kern="1200" baseline="0" dirty="0" smtClean="0">
                <a:solidFill>
                  <a:schemeClr val="tx1"/>
                </a:solidFill>
                <a:latin typeface="+mn-lt"/>
                <a:ea typeface="+mn-ea"/>
                <a:cs typeface="+mn-cs"/>
              </a:rPr>
              <a:t> om du </a:t>
            </a:r>
            <a:r>
              <a:rPr lang="en-US" sz="1200" b="0" i="1" u="none" strike="noStrike" kern="1200" baseline="0" dirty="0" err="1" smtClean="0">
                <a:solidFill>
                  <a:schemeClr val="tx1"/>
                </a:solidFill>
                <a:latin typeface="+mn-lt"/>
                <a:ea typeface="+mn-ea"/>
                <a:cs typeface="+mn-cs"/>
              </a:rPr>
              <a:t>har</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gul</a:t>
            </a:r>
            <a:r>
              <a:rPr lang="en-US" sz="1200" b="0" i="1" u="none" strike="noStrike" kern="1200" baseline="0" dirty="0" smtClean="0">
                <a:solidFill>
                  <a:schemeClr val="tx1"/>
                </a:solidFill>
                <a:latin typeface="+mn-lt"/>
                <a:ea typeface="+mn-ea"/>
                <a:cs typeface="+mn-cs"/>
              </a:rPr>
              <a:t> t-</a:t>
            </a:r>
            <a:r>
              <a:rPr lang="en-US" sz="1200" b="0" i="1" u="none" strike="noStrike" kern="1200" baseline="0" dirty="0" err="1" smtClean="0">
                <a:solidFill>
                  <a:schemeClr val="tx1"/>
                </a:solidFill>
                <a:latin typeface="+mn-lt"/>
                <a:ea typeface="+mn-ea"/>
                <a:cs typeface="+mn-cs"/>
              </a:rPr>
              <a:t>skjorte</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så</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er</a:t>
            </a:r>
            <a:r>
              <a:rPr lang="en-US" sz="1200" b="0" i="1" u="none" strike="noStrike" kern="1200" baseline="0" dirty="0" smtClean="0">
                <a:solidFill>
                  <a:schemeClr val="tx1"/>
                </a:solidFill>
                <a:latin typeface="+mn-lt"/>
                <a:ea typeface="+mn-ea"/>
                <a:cs typeface="+mn-cs"/>
              </a:rPr>
              <a:t> du jo </a:t>
            </a:r>
            <a:r>
              <a:rPr lang="en-US" sz="1200" b="0" i="1" u="none" strike="noStrike" kern="1200" baseline="0" dirty="0" err="1" smtClean="0">
                <a:solidFill>
                  <a:schemeClr val="tx1"/>
                </a:solidFill>
                <a:latin typeface="+mn-lt"/>
                <a:ea typeface="+mn-ea"/>
                <a:cs typeface="+mn-cs"/>
              </a:rPr>
              <a:t>nesten</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som</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alle</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andre</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jeg</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tolerer</a:t>
            </a:r>
            <a:r>
              <a:rPr lang="en-US" sz="1200" b="0" i="1" u="none" strike="noStrike" kern="1200" baseline="0" dirty="0" smtClean="0">
                <a:solidFill>
                  <a:schemeClr val="tx1"/>
                </a:solidFill>
                <a:latin typeface="+mn-lt"/>
                <a:ea typeface="+mn-ea"/>
                <a:cs typeface="+mn-cs"/>
              </a:rPr>
              <a:t> det.”</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Når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deltakerne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fått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prøve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på</a:t>
            </a:r>
            <a:r>
              <a:rPr lang="en-US" sz="1200" b="0" i="0" u="none" strike="noStrike" kern="1200" baseline="0" dirty="0" smtClean="0">
                <a:solidFill>
                  <a:schemeClr val="tx1"/>
                </a:solidFill>
                <a:latin typeface="+mn-lt"/>
                <a:ea typeface="+mn-ea"/>
                <a:cs typeface="+mn-cs"/>
              </a:rPr>
              <a:t> å </a:t>
            </a:r>
            <a:r>
              <a:rPr lang="en-US" sz="1200" b="0" i="0" u="none" strike="noStrike" kern="1200" baseline="0" dirty="0" err="1" smtClean="0">
                <a:solidFill>
                  <a:schemeClr val="tx1"/>
                </a:solidFill>
                <a:latin typeface="+mn-lt"/>
                <a:ea typeface="+mn-ea"/>
                <a:cs typeface="+mn-cs"/>
              </a:rPr>
              <a:t>tolerere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å </a:t>
            </a:r>
            <a:r>
              <a:rPr lang="en-US" sz="1200" b="0" i="0" u="none" strike="noStrike" kern="1200" baseline="0" dirty="0" err="1" smtClean="0">
                <a:solidFill>
                  <a:schemeClr val="tx1"/>
                </a:solidFill>
                <a:latin typeface="+mn-lt"/>
                <a:ea typeface="+mn-ea"/>
                <a:cs typeface="+mn-cs"/>
              </a:rPr>
              <a:t>bli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tolerert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både</a:t>
            </a:r>
            <a:r>
              <a:rPr lang="en-US" sz="1200" b="0" i="0" u="none" strike="noStrike" kern="1200" baseline="0" dirty="0" smtClean="0">
                <a:solidFill>
                  <a:schemeClr val="tx1"/>
                </a:solidFill>
                <a:latin typeface="+mn-lt"/>
                <a:ea typeface="+mn-ea"/>
                <a:cs typeface="+mn-cs"/>
              </a:rPr>
              <a:t> den “</a:t>
            </a:r>
            <a:r>
              <a:rPr lang="en-US" sz="1200" b="0" i="0" u="none" strike="noStrike" kern="1200" baseline="0" dirty="0" err="1" smtClean="0">
                <a:solidFill>
                  <a:schemeClr val="tx1"/>
                </a:solidFill>
                <a:latin typeface="+mn-lt"/>
                <a:ea typeface="+mn-ea"/>
                <a:cs typeface="+mn-cs"/>
              </a:rPr>
              <a:t>milde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versjonen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den </a:t>
            </a:r>
            <a:r>
              <a:rPr lang="en-US" sz="1200" b="0" i="0" u="none" strike="noStrike" kern="1200" baseline="0" dirty="0" err="1" smtClean="0">
                <a:solidFill>
                  <a:schemeClr val="tx1"/>
                </a:solidFill>
                <a:latin typeface="+mn-lt"/>
                <a:ea typeface="+mn-ea"/>
                <a:cs typeface="+mn-cs"/>
              </a:rPr>
              <a:t>mer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utbroderte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skal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gå</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tilbake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plassene</a:t>
            </a:r>
            <a:r>
              <a:rPr lang="en-US" sz="1200" b="0" i="0" u="none" strike="noStrike" kern="1200" baseline="0" dirty="0" smtClean="0">
                <a:solidFill>
                  <a:schemeClr val="tx1"/>
                </a:solidFill>
                <a:latin typeface="+mn-lt"/>
                <a:ea typeface="+mn-ea"/>
                <a:cs typeface="+mn-cs"/>
              </a:rPr>
              <a:t> sine. Still </a:t>
            </a:r>
            <a:r>
              <a:rPr lang="en-US" sz="1200" b="0" i="0" u="none" strike="noStrike" kern="1200" baseline="0" dirty="0" err="1" smtClean="0">
                <a:solidFill>
                  <a:schemeClr val="tx1"/>
                </a:solidFill>
                <a:latin typeface="+mn-lt"/>
                <a:ea typeface="+mn-ea"/>
                <a:cs typeface="+mn-cs"/>
              </a:rPr>
              <a:t>dem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dermed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spørsmålene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på</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neste</a:t>
            </a:r>
            <a:r>
              <a:rPr lang="en-US" sz="1200" b="0" i="0" u="none" strike="noStrike" kern="1200" baseline="0" dirty="0" smtClean="0">
                <a:solidFill>
                  <a:schemeClr val="tx1"/>
                </a:solidFill>
                <a:latin typeface="+mn-lt"/>
                <a:ea typeface="+mn-ea"/>
                <a:cs typeface="+mn-cs"/>
              </a:rPr>
              <a:t> slide. </a:t>
            </a:r>
          </a:p>
          <a:p>
            <a:endParaRPr lang="en-US" sz="1200" b="0" i="0" u="none" strike="noStrike" kern="1200" baseline="0" dirty="0" smtClean="0">
              <a:solidFill>
                <a:schemeClr val="tx1"/>
              </a:solidFill>
              <a:latin typeface="+mn-lt"/>
              <a:ea typeface="+mn-ea"/>
              <a:cs typeface="+mn-cs"/>
            </a:endParaRPr>
          </a:p>
          <a:p>
            <a:pPr marL="0" indent="0">
              <a:buFontTx/>
              <a:buNone/>
            </a:pPr>
            <a:r>
              <a:rPr lang="nb-NO" i="0" baseline="0" dirty="0" smtClean="0"/>
              <a:t>-------------</a:t>
            </a:r>
          </a:p>
          <a:p>
            <a:pPr marL="0" indent="0">
              <a:buFontTx/>
              <a:buNone/>
            </a:pPr>
            <a:r>
              <a:rPr lang="nb-NO" b="1" i="0" baseline="0" dirty="0" smtClean="0"/>
              <a:t>Hensikt: </a:t>
            </a:r>
            <a:r>
              <a:rPr lang="nb-NO" b="0" i="1" baseline="0" dirty="0" smtClean="0"/>
              <a:t>se «om øvelsen» over</a:t>
            </a:r>
          </a:p>
          <a:p>
            <a:pPr marL="0" indent="0">
              <a:buFontTx/>
              <a:buNone/>
            </a:pPr>
            <a:r>
              <a:rPr lang="nb-NO" b="1" i="0" baseline="0" dirty="0" smtClean="0"/>
              <a:t>Tidsbruk: </a:t>
            </a:r>
            <a:r>
              <a:rPr lang="nb-NO" b="0" i="0" baseline="0" dirty="0" smtClean="0"/>
              <a:t>NB: her kan tiden fly – ikke minst i gjennomgangen av leken. Forsøk å begrens hele leken med påfølgende spørsmål til 20 min. </a:t>
            </a:r>
            <a:r>
              <a:rPr lang="nb-NO" b="0" i="0" baseline="0" dirty="0" err="1" smtClean="0"/>
              <a:t>Ca</a:t>
            </a:r>
            <a:r>
              <a:rPr lang="nb-NO" b="0" i="0" baseline="0" dirty="0" smtClean="0"/>
              <a:t> 8-10 min gjennomføring og 10 min diskusjon. </a:t>
            </a:r>
            <a:endParaRPr lang="nb-NO" b="1"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b="0" i="0" baseline="0" dirty="0" smtClean="0"/>
          </a:p>
        </p:txBody>
      </p:sp>
      <p:sp>
        <p:nvSpPr>
          <p:cNvPr id="4" name="Slide Number Placeholder 3"/>
          <p:cNvSpPr>
            <a:spLocks noGrp="1"/>
          </p:cNvSpPr>
          <p:nvPr>
            <p:ph type="sldNum" sz="quarter" idx="10"/>
          </p:nvPr>
        </p:nvSpPr>
        <p:spPr/>
        <p:txBody>
          <a:bodyPr/>
          <a:lstStyle/>
          <a:p>
            <a:fld id="{015600BF-11FC-2045-A5B7-A2929E10A2C7}" type="slidenum">
              <a:rPr lang="en-US" smtClean="0"/>
              <a:t>4</a:t>
            </a:fld>
            <a:endParaRPr lang="en-US"/>
          </a:p>
        </p:txBody>
      </p:sp>
    </p:spTree>
    <p:extLst>
      <p:ext uri="{BB962C8B-B14F-4D97-AF65-F5344CB8AC3E}">
        <p14:creationId xmlns:p14="http://schemas.microsoft.com/office/powerpoint/2010/main" val="176501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u="none" strike="noStrike" kern="1200" baseline="0" dirty="0" smtClean="0">
                <a:solidFill>
                  <a:schemeClr val="tx1"/>
                </a:solidFill>
                <a:latin typeface="+mn-lt"/>
                <a:ea typeface="+mn-ea"/>
                <a:cs typeface="+mn-cs"/>
              </a:rPr>
              <a:t>Alle deltakerne bør si noe om hvordan øvelsen var og hvordan det opplevdes å tolerere og bli tolerert. Hva er bra og hva er dårlig med </a:t>
            </a:r>
            <a:r>
              <a:rPr lang="en-US" sz="1200" b="0" i="0" u="none" strike="noStrike" kern="1200" baseline="0" dirty="0" err="1" smtClean="0">
                <a:solidFill>
                  <a:schemeClr val="tx1"/>
                </a:solidFill>
                <a:latin typeface="+mn-lt"/>
                <a:ea typeface="+mn-ea"/>
                <a:cs typeface="+mn-cs"/>
              </a:rPr>
              <a:t>toleranse</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Til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kursholder</a:t>
            </a:r>
            <a:r>
              <a:rPr lang="en-US" sz="1200" b="0" i="0" u="none" strike="noStrike" kern="1200" baseline="0" dirty="0" smtClean="0">
                <a:solidFill>
                  <a:schemeClr val="tx1"/>
                </a:solidFill>
                <a:latin typeface="+mn-lt"/>
                <a:ea typeface="+mn-ea"/>
                <a:cs typeface="+mn-cs"/>
              </a:rPr>
              <a:t>: her </a:t>
            </a:r>
            <a:r>
              <a:rPr lang="en-US" sz="1200" b="0" i="0" u="none" strike="noStrike" kern="1200" baseline="0" dirty="0" err="1" smtClean="0">
                <a:solidFill>
                  <a:schemeClr val="tx1"/>
                </a:solidFill>
                <a:latin typeface="+mn-lt"/>
                <a:ea typeface="+mn-ea"/>
                <a:cs typeface="+mn-cs"/>
              </a:rPr>
              <a:t>pleier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jeg</a:t>
            </a:r>
            <a:r>
              <a:rPr lang="en-US" sz="1200" b="0" i="0" u="none" strike="noStrike" kern="1200" baseline="0" dirty="0" smtClean="0">
                <a:solidFill>
                  <a:schemeClr val="tx1"/>
                </a:solidFill>
                <a:latin typeface="+mn-lt"/>
                <a:ea typeface="+mn-ea"/>
                <a:cs typeface="+mn-cs"/>
              </a:rPr>
              <a:t> å la </a:t>
            </a:r>
            <a:r>
              <a:rPr lang="en-US" sz="1200" b="0" i="0" u="none" strike="noStrike" kern="1200" baseline="0" dirty="0" err="1" smtClean="0">
                <a:solidFill>
                  <a:schemeClr val="tx1"/>
                </a:solidFill>
                <a:latin typeface="+mn-lt"/>
                <a:ea typeface="+mn-ea"/>
                <a:cs typeface="+mn-cs"/>
              </a:rPr>
              <a:t>deltakerne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svare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uten</a:t>
            </a:r>
            <a:r>
              <a:rPr lang="en-US" sz="1200" b="0" i="0" u="none" strike="noStrike" kern="1200" baseline="0" dirty="0" smtClean="0">
                <a:solidFill>
                  <a:schemeClr val="tx1"/>
                </a:solidFill>
                <a:latin typeface="+mn-lt"/>
                <a:ea typeface="+mn-ea"/>
                <a:cs typeface="+mn-cs"/>
              </a:rPr>
              <a:t> å </a:t>
            </a:r>
            <a:r>
              <a:rPr lang="en-US" sz="1200" b="0" i="0" u="none" strike="noStrike" kern="1200" baseline="0" dirty="0" err="1" smtClean="0">
                <a:solidFill>
                  <a:schemeClr val="tx1"/>
                </a:solidFill>
                <a:latin typeface="+mn-lt"/>
                <a:ea typeface="+mn-ea"/>
                <a:cs typeface="+mn-cs"/>
              </a:rPr>
              <a:t>si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noe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særlig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selv</a:t>
            </a:r>
            <a:r>
              <a:rPr lang="en-US" sz="1200" b="0" i="0" u="none" strike="noStrike" kern="1200" baseline="0" dirty="0" smtClean="0">
                <a:solidFill>
                  <a:schemeClr val="tx1"/>
                </a:solidFill>
                <a:latin typeface="+mn-lt"/>
                <a:ea typeface="+mn-ea"/>
                <a:cs typeface="+mn-cs"/>
              </a:rPr>
              <a:t>. La </a:t>
            </a:r>
            <a:r>
              <a:rPr lang="en-US" sz="1200" b="0" i="0" u="none" strike="noStrike" kern="1200" baseline="0" dirty="0" err="1" smtClean="0">
                <a:solidFill>
                  <a:schemeClr val="tx1"/>
                </a:solidFill>
                <a:latin typeface="+mn-lt"/>
                <a:ea typeface="+mn-ea"/>
                <a:cs typeface="+mn-cs"/>
              </a:rPr>
              <a:t>dem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diskutere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seg</a:t>
            </a:r>
            <a:r>
              <a:rPr lang="en-US" sz="1200" b="0" i="0" u="none" strike="noStrike" kern="1200" baseline="0" dirty="0" smtClean="0">
                <a:solidFill>
                  <a:schemeClr val="tx1"/>
                </a:solidFill>
                <a:latin typeface="+mn-lt"/>
                <a:ea typeface="+mn-ea"/>
                <a:cs typeface="+mn-cs"/>
              </a:rPr>
              <a:t> i </a:t>
            </a:r>
            <a:r>
              <a:rPr lang="en-US" sz="1200" b="0" i="0" u="none" strike="noStrike" kern="1200" baseline="0" dirty="0" err="1" smtClean="0">
                <a:solidFill>
                  <a:schemeClr val="tx1"/>
                </a:solidFill>
                <a:latin typeface="+mn-lt"/>
                <a:ea typeface="+mn-ea"/>
                <a:cs typeface="+mn-cs"/>
              </a:rPr>
              <a:t>mellom</a:t>
            </a:r>
            <a:r>
              <a:rPr lang="en-US" sz="1200" b="0" i="0" u="none" strike="noStrike" kern="1200" baseline="0" dirty="0" smtClean="0">
                <a:solidFill>
                  <a:schemeClr val="tx1"/>
                </a:solidFill>
                <a:latin typeface="+mn-lt"/>
                <a:ea typeface="+mn-ea"/>
                <a:cs typeface="+mn-cs"/>
              </a:rPr>
              <a:t>. Du </a:t>
            </a:r>
            <a:r>
              <a:rPr lang="en-US" sz="1200" b="0" i="0" u="none" strike="noStrike" kern="1200" baseline="0" dirty="0" err="1" smtClean="0">
                <a:solidFill>
                  <a:schemeClr val="tx1"/>
                </a:solidFill>
                <a:latin typeface="+mn-lt"/>
                <a:ea typeface="+mn-ea"/>
                <a:cs typeface="+mn-cs"/>
              </a:rPr>
              <a:t>som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kursholder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heller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komme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tydeligere</a:t>
            </a:r>
            <a:r>
              <a:rPr lang="en-US" sz="1200" b="0" i="0" u="none" strike="noStrike" kern="1200" baseline="0" dirty="0" smtClean="0">
                <a:solidFill>
                  <a:schemeClr val="tx1"/>
                </a:solidFill>
                <a:latin typeface="+mn-lt"/>
                <a:ea typeface="+mn-ea"/>
                <a:cs typeface="+mn-cs"/>
              </a:rPr>
              <a:t> inn </a:t>
            </a:r>
            <a:r>
              <a:rPr lang="en-US" sz="1200" b="0" i="0" u="none" strike="noStrike" kern="1200" baseline="0" dirty="0" err="1" smtClean="0">
                <a:solidFill>
                  <a:schemeClr val="tx1"/>
                </a:solidFill>
                <a:latin typeface="+mn-lt"/>
                <a:ea typeface="+mn-ea"/>
                <a:cs typeface="+mn-cs"/>
              </a:rPr>
              <a:t>på</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neste</a:t>
            </a:r>
            <a:r>
              <a:rPr lang="en-US" sz="1200" b="0" i="0" u="none" strike="noStrike" kern="1200" baseline="0" dirty="0" smtClean="0">
                <a:solidFill>
                  <a:schemeClr val="tx1"/>
                </a:solidFill>
                <a:latin typeface="+mn-lt"/>
                <a:ea typeface="+mn-ea"/>
                <a:cs typeface="+mn-cs"/>
              </a:rPr>
              <a:t> slide. </a:t>
            </a:r>
          </a:p>
          <a:p>
            <a:endParaRPr lang="en-US" sz="1200" b="0" i="0" u="none" strike="noStrike" kern="1200" baseline="0" dirty="0" smtClean="0">
              <a:solidFill>
                <a:schemeClr val="tx1"/>
              </a:solidFill>
              <a:latin typeface="+mn-lt"/>
              <a:ea typeface="+mn-ea"/>
              <a:cs typeface="+mn-cs"/>
            </a:endParaRPr>
          </a:p>
          <a:p>
            <a:pPr marL="0" indent="0">
              <a:buFontTx/>
              <a:buNone/>
            </a:pPr>
            <a:r>
              <a:rPr lang="nb-NO" i="0" baseline="0" dirty="0" smtClean="0"/>
              <a:t>-------------</a:t>
            </a:r>
          </a:p>
          <a:p>
            <a:pPr marL="0" indent="0">
              <a:buFontTx/>
              <a:buNone/>
            </a:pPr>
            <a:r>
              <a:rPr lang="nb-NO" b="1" i="0" baseline="0" dirty="0" smtClean="0"/>
              <a:t>Hensikt: </a:t>
            </a:r>
            <a:r>
              <a:rPr lang="nb-NO" b="0" i="1" baseline="0" dirty="0" smtClean="0"/>
              <a:t>se «om øvelsen» på forrige slide</a:t>
            </a:r>
          </a:p>
          <a:p>
            <a:pPr marL="0" indent="0">
              <a:buFontTx/>
              <a:buNone/>
            </a:pPr>
            <a:r>
              <a:rPr lang="nb-NO" b="1" i="0" baseline="0" dirty="0" smtClean="0"/>
              <a:t>Tidsbruk: </a:t>
            </a:r>
            <a:r>
              <a:rPr lang="nb-NO" b="0" i="0" baseline="0" dirty="0" smtClean="0"/>
              <a:t>NB: her kan tiden fly – ikke minst i gjennomgangen av leken. Forsøk å begrens hele leken med påfølgende spørsmål til 20 min. </a:t>
            </a:r>
            <a:r>
              <a:rPr lang="nb-NO" b="0" i="0" baseline="0" dirty="0" err="1" smtClean="0"/>
              <a:t>Ca</a:t>
            </a:r>
            <a:r>
              <a:rPr lang="nb-NO" b="0" i="0" baseline="0" dirty="0" smtClean="0"/>
              <a:t> 8-10 min gjennomføring og 10 min diskusjon. </a:t>
            </a:r>
            <a:endParaRPr lang="nb-NO" b="1" dirty="0" smtClean="0"/>
          </a:p>
          <a:p>
            <a:endParaRPr lang="en-US" dirty="0"/>
          </a:p>
        </p:txBody>
      </p:sp>
      <p:sp>
        <p:nvSpPr>
          <p:cNvPr id="4" name="Slide Number Placeholder 3"/>
          <p:cNvSpPr>
            <a:spLocks noGrp="1"/>
          </p:cNvSpPr>
          <p:nvPr>
            <p:ph type="sldNum" sz="quarter" idx="10"/>
          </p:nvPr>
        </p:nvSpPr>
        <p:spPr/>
        <p:txBody>
          <a:bodyPr/>
          <a:lstStyle/>
          <a:p>
            <a:fld id="{015600BF-11FC-2045-A5B7-A2929E10A2C7}" type="slidenum">
              <a:rPr lang="en-US" smtClean="0"/>
              <a:t>5</a:t>
            </a:fld>
            <a:endParaRPr lang="en-US"/>
          </a:p>
        </p:txBody>
      </p:sp>
    </p:spTree>
    <p:extLst>
      <p:ext uri="{BB962C8B-B14F-4D97-AF65-F5344CB8AC3E}">
        <p14:creationId xmlns:p14="http://schemas.microsoft.com/office/powerpoint/2010/main" val="263006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2000" noProof="0" dirty="0" smtClean="0"/>
              <a:t>Mange har nevnt</a:t>
            </a:r>
            <a:r>
              <a:rPr lang="nb-NO" sz="2000" baseline="0" noProof="0" dirty="0" smtClean="0"/>
              <a:t>/synes at det var litt rart å gjennomføre toleranseleken, blant annet fordi man kanskje ikke er vant til å få påpekt de tingene som ble påpekt i dag. Det er for eksempel ikke så vanlig at man får masse kommentarer på at man har brunt hår eller går med briller. Toleranseutsagn kommer gjerne i den formen som vi ser over, «vi må være snille med de homofile». Er det mange her som har hørt for eksempel en lærer eller politiker si noe sånt? Man kan bytte ut «homofile» med «de som blir mobbet», «muslimer», «de som har nedsatt funksjonsevne» osv. </a:t>
            </a:r>
          </a:p>
          <a:p>
            <a:pPr marL="0" indent="0">
              <a:buFontTx/>
              <a:buNone/>
            </a:pPr>
            <a:endParaRPr lang="nb-NO" sz="2000" baseline="0" noProof="0" dirty="0" smtClean="0"/>
          </a:p>
          <a:p>
            <a:pPr marL="0" indent="0">
              <a:buFontTx/>
              <a:buNone/>
            </a:pPr>
            <a:r>
              <a:rPr lang="nb-NO" sz="2000" noProof="0" dirty="0" smtClean="0"/>
              <a:t>Er det mange her som så på toleranse som noe positivt før dere kom inn på</a:t>
            </a:r>
            <a:r>
              <a:rPr lang="nb-NO" sz="2000" baseline="0" noProof="0" dirty="0" smtClean="0"/>
              <a:t> kurs her? Det er ikke så rart. Vi er vant til og blir opplært til å se på det som et honnørord, noe positivt. Det brukes for eksempel mye av politikere som vil vise at de er gode mennesker som bryr seg om andre. Men hva betyr det? [klikk slik at definisjonen kommer frem. Les opp definisjonen]. Er det positivt å «tåle» eller «holde ut» noen? Man kan kanskje bruke det hvis man er en lærer som bestemmer seg for å tolerere noen bråkebøtter bakerst i klasserommet, selv om de egentlig burde ha blitt irettesatt, men det er kanskje ikke like positivt å bruke det om folk sin identitet eller hvem de er?</a:t>
            </a:r>
            <a:endParaRPr lang="nb-NO" sz="2000" noProof="0" dirty="0" smtClean="0"/>
          </a:p>
          <a:p>
            <a:pPr marL="0" indent="0">
              <a:buFontTx/>
              <a:buNone/>
            </a:pPr>
            <a:endParaRPr lang="nb-NO" sz="2000" noProof="0" dirty="0" smtClean="0"/>
          </a:p>
          <a:p>
            <a:pPr marL="0" indent="0">
              <a:buFontTx/>
              <a:buNone/>
            </a:pPr>
            <a:r>
              <a:rPr lang="nb-NO" sz="2000" baseline="0" noProof="0" dirty="0" smtClean="0"/>
              <a:t>I toleranse ligger det at de “vanlige” skal tolerere de som er annerledes. Man skaper et skille mellom “oss” og “dem”, og i det ligger det at noen blir holdt utenfor. “Vi”, implisitt heterofile, kan bestemme oss for om vi vil være snille med (tolerere) “de” homofile eller ikke. Det skapes et makthierarki der noen er mer verdt enn andre og der noen får makten til å definere om de synes noen andre skal få lov til å være den de er eller ikke. De av oss som følger normen har makt til å velge hva som kan tåles.  Man ser sjelden det motsatte, at for eksempel homofile sier det er greit å være hetero. I denne toleransen sier man derfor indirekte at det er noe galt med vedkommende. (slik mange kanskje følte på under leken i stad, for eksempel «Hvorfor valgte hen å påpeke akkurat det? Er det noe galt med buksene mine»). Veldig få som kommer med sånne utsagn mener noe som helst galt med det, men effekten hos den eller de man utsetter for toleranse kan være en helt annen enn det man hadde tenkt. For de av oss som opplever, kanskje hver eneste dag, at ens hijabbruk, seksuelle orientering, funksjonsevne eller lignende blir kommentert og lagt merke til, er det lett å føle seg annerledes og utenfor. Det kan også fremkalle usikkerhet om </a:t>
            </a:r>
            <a:r>
              <a:rPr lang="nb-NO" sz="2000" i="1" baseline="0" noProof="0" dirty="0" smtClean="0"/>
              <a:t>hvorfor</a:t>
            </a:r>
            <a:r>
              <a:rPr lang="nb-NO" sz="2000" i="0" baseline="0" noProof="0" dirty="0" smtClean="0"/>
              <a:t> dette blir kommentert, om det egentlig er greit.</a:t>
            </a:r>
          </a:p>
          <a:p>
            <a:pPr marL="0" indent="0">
              <a:buFontTx/>
              <a:buNone/>
            </a:pPr>
            <a:endParaRPr lang="nb-NO" sz="2000" i="0" baseline="0" noProof="0" dirty="0" smtClean="0"/>
          </a:p>
          <a:p>
            <a:pPr marL="0" indent="0">
              <a:buFontTx/>
              <a:buNone/>
            </a:pPr>
            <a:r>
              <a:rPr lang="nb-NO" sz="2000" i="0" baseline="0" noProof="0" dirty="0" smtClean="0"/>
              <a:t>Når man har skullet jobbe med å fremme respekt for ulike minoritetsgrupper, for eksempel i skolen, har man gjerne brukt en fremgangsmåte som vi kaller «toleransepedagogikk». Den bygger på akkurat det vi har snakket om, at det store </a:t>
            </a:r>
            <a:r>
              <a:rPr lang="nb-NO" sz="2000" i="0" baseline="0" noProof="0" dirty="0" err="1" smtClean="0"/>
              <a:t>vi’et</a:t>
            </a:r>
            <a:r>
              <a:rPr lang="nb-NO" sz="2000" i="0" baseline="0" noProof="0" dirty="0" smtClean="0"/>
              <a:t>, flertallet, skal invitere inn en minoritet og så lære å tolerere vedkommende. Et typisk eksempel er at man har invitert inn en person som sitter i rullestol/er muslim/er homofil/tidligere rusmisbruker/mobbeoffer </a:t>
            </a:r>
            <a:r>
              <a:rPr lang="nb-NO" sz="2000" i="0" baseline="0" noProof="0" dirty="0" err="1" smtClean="0"/>
              <a:t>osv</a:t>
            </a:r>
            <a:r>
              <a:rPr lang="nb-NO" sz="2000" i="0" baseline="0" noProof="0" dirty="0" smtClean="0"/>
              <a:t> for å stå foran et klasserom for å fortelle sin historie om </a:t>
            </a:r>
            <a:r>
              <a:rPr lang="nb-NO" sz="2000" i="0" baseline="0" noProof="0" dirty="0" err="1" smtClean="0"/>
              <a:t>annerledeshet</a:t>
            </a:r>
            <a:r>
              <a:rPr lang="nb-NO" sz="2000" i="0" baseline="0" noProof="0" dirty="0" smtClean="0"/>
              <a:t>. Det man gjør da er å skape et skille mellom den som inviteres inn og de som er tilstede i klasserommet. Indirekte sier man at «her i klasserommet er alle like», og den likheten er noe annet enn det man inviterer inn. For eksempel har man invitert inn en homofil person fordi man antar at alle i klasserommet er heterofile. Dessuten antar man at ett enkelt menneske kan representere en hel minoritet. Men det kan man ikke. Det er ikke sånn at alle som er kristne er helt like. Ei heller er alle kvinner helt like, eller alle som har blitt mobbet helt like. Ved å fortelle sin personlige historie kan man vekke sympati blant tilhørerne, men det stanser ikke diskriminering og </a:t>
            </a:r>
            <a:r>
              <a:rPr lang="nb-NO" sz="2000" i="0" baseline="0" noProof="0" dirty="0" err="1" smtClean="0"/>
              <a:t>utenforskap</a:t>
            </a:r>
            <a:r>
              <a:rPr lang="nb-NO" sz="2000" i="0" baseline="0" noProof="0" dirty="0" smtClean="0"/>
              <a:t>. Hvis jeg forteller at jeg ofte ikke slipper inn på et utested på grunn av min hudfarge, kan dere synes synd på meg når jeg forteller det, men det vil ikke forandre min situasjon eller situasjonen for andre som opplever diskriminering. Vi må derfor se på </a:t>
            </a:r>
            <a:r>
              <a:rPr lang="nb-NO" sz="2000" b="1" i="0" baseline="0" noProof="0" dirty="0" smtClean="0"/>
              <a:t>årsakene</a:t>
            </a:r>
            <a:r>
              <a:rPr lang="nb-NO" sz="2000" b="0" i="0" baseline="0" noProof="0" dirty="0" smtClean="0"/>
              <a:t> til at noen blir diskriminert eller holdt utenfor. Dette har med normer å gjøre. Det skal vi se på nå. </a:t>
            </a:r>
          </a:p>
          <a:p>
            <a:pPr marL="0" indent="0">
              <a:buFontTx/>
              <a:buNone/>
            </a:pPr>
            <a:endParaRPr lang="nb-NO" sz="2000" b="0" i="0" baseline="0" noProof="0" dirty="0" smtClean="0"/>
          </a:p>
          <a:p>
            <a:pPr marL="0" indent="0">
              <a:buFontTx/>
              <a:buNone/>
            </a:pPr>
            <a:r>
              <a:rPr lang="nb-NO" sz="2000" i="0" baseline="0" dirty="0" smtClean="0"/>
              <a:t>-------------</a:t>
            </a:r>
          </a:p>
          <a:p>
            <a:pPr marL="0" indent="0">
              <a:buFontTx/>
              <a:buNone/>
            </a:pPr>
            <a:r>
              <a:rPr lang="nb-NO" sz="2000" b="1" i="0" baseline="0" dirty="0" smtClean="0"/>
              <a:t>Hensikt: </a:t>
            </a:r>
            <a:r>
              <a:rPr lang="nb-NO" sz="2000" b="0" i="0" baseline="0" dirty="0" smtClean="0"/>
              <a:t>forstå hvorfor toleranse kan være problematisk. Dra linjene fra øvelsen vi nettopp har gjennomført til hvordan dette fungerer i det faktiske liv. </a:t>
            </a:r>
            <a:endParaRPr lang="nb-NO" sz="2000" b="1" i="0" baseline="0" dirty="0" smtClean="0"/>
          </a:p>
          <a:p>
            <a:pPr marL="0" indent="0">
              <a:buFontTx/>
              <a:buNone/>
            </a:pPr>
            <a:r>
              <a:rPr lang="nb-NO" sz="2000" b="1" i="0" baseline="0" dirty="0" smtClean="0"/>
              <a:t>Tidsbruk: </a:t>
            </a:r>
            <a:r>
              <a:rPr lang="nb-NO" sz="2000" b="0" i="0" baseline="0" dirty="0" smtClean="0"/>
              <a:t>ca. 5-6 min </a:t>
            </a:r>
            <a:endParaRPr lang="nb-NO" sz="2000" b="1" dirty="0" smtClean="0"/>
          </a:p>
          <a:p>
            <a:pPr marL="0" indent="0">
              <a:buFontTx/>
              <a:buNone/>
            </a:pPr>
            <a:endParaRPr lang="nb-NO" sz="2000" b="0" i="0" baseline="0" noProof="0" dirty="0" smtClean="0"/>
          </a:p>
        </p:txBody>
      </p:sp>
      <p:sp>
        <p:nvSpPr>
          <p:cNvPr id="4" name="Plassholder for lysbildenummer 3"/>
          <p:cNvSpPr>
            <a:spLocks noGrp="1"/>
          </p:cNvSpPr>
          <p:nvPr>
            <p:ph type="sldNum" sz="quarter" idx="10"/>
          </p:nvPr>
        </p:nvSpPr>
        <p:spPr/>
        <p:txBody>
          <a:bodyPr/>
          <a:lstStyle/>
          <a:p>
            <a:fld id="{015600BF-11FC-2045-A5B7-A2929E10A2C7}" type="slidenum">
              <a:rPr lang="en-US" smtClean="0"/>
              <a:t>6</a:t>
            </a:fld>
            <a:endParaRPr lang="en-US"/>
          </a:p>
        </p:txBody>
      </p:sp>
    </p:spTree>
    <p:extLst>
      <p:ext uri="{BB962C8B-B14F-4D97-AF65-F5344CB8AC3E}">
        <p14:creationId xmlns:p14="http://schemas.microsoft.com/office/powerpoint/2010/main" val="273534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buFontTx/>
              <a:buNone/>
            </a:pPr>
            <a:r>
              <a:rPr lang="nb-NO" i="1" baseline="0" noProof="0" dirty="0" smtClean="0"/>
              <a:t>Spør deltakerne: hva er normer? Ofte kommer de kjapt med en definisjon, a la “uskrevne regler”. Be de så komme med eksempler på normer. Knytt deres eksempler på normer til kulepunktene over, hvis mulig. Spør hva de tror menes med hvert punkt. Prøv å få dem til å komme med eksempler, men ha eksempler klar selv også. Få dem til å reflektere over hvilke normer de omgir seg med i egne liv. </a:t>
            </a:r>
          </a:p>
          <a:p>
            <a:pPr marL="0" lvl="0" indent="0">
              <a:buFontTx/>
              <a:buNone/>
            </a:pPr>
            <a:endParaRPr lang="nb-NO" i="1" baseline="0" noProof="0" dirty="0" smtClean="0"/>
          </a:p>
          <a:p>
            <a:r>
              <a:rPr lang="nb-NO" b="1" i="0" baseline="0" noProof="0" dirty="0" smtClean="0"/>
              <a:t>Tatt for gitt: </a:t>
            </a:r>
            <a:r>
              <a:rPr lang="nb-NO" b="0" i="1" baseline="0" noProof="0" dirty="0" smtClean="0"/>
              <a:t>[gå bort til en deltaker, uten å si noe, og rekk ut høyre hånd. Deltakeren rekker ut sin og dere hilser]. </a:t>
            </a:r>
            <a:r>
              <a:rPr lang="nb-NO" b="0" i="0" baseline="0" noProof="0" dirty="0" smtClean="0"/>
              <a:t>Dette er et eksempel på at normer tas for gitt. Når jeg rekker frem min høyre hånd til deg, trenger jeg ikke å forklare at «nå skal vi hilse på hverandre», det skjønner du automatisk. Du tar det for gitt at det er det jeg vil gjøre. </a:t>
            </a:r>
            <a:r>
              <a:rPr lang="nb-NO" sz="1200" b="0" i="0" u="none" strike="noStrike" kern="1200" baseline="0" noProof="0" dirty="0" smtClean="0">
                <a:solidFill>
                  <a:schemeClr val="tx1"/>
                </a:solidFill>
                <a:latin typeface="+mn-lt"/>
                <a:ea typeface="+mn-ea"/>
                <a:cs typeface="+mn-cs"/>
              </a:rPr>
              <a:t>At normer tas for gitt gjør at vi enket og smidig kan navigere oss rundt i samfunnet. </a:t>
            </a:r>
            <a:r>
              <a:rPr lang="en-US" sz="1200" b="0" i="0" u="none" strike="noStrike" kern="1200" baseline="0" dirty="0" err="1" smtClean="0">
                <a:solidFill>
                  <a:schemeClr val="tx1"/>
                </a:solidFill>
                <a:latin typeface="+mn-lt"/>
                <a:ea typeface="+mn-ea"/>
                <a:cs typeface="+mn-cs"/>
              </a:rPr>
              <a:t>Normer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uskrevne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regler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forestillinger</a:t>
            </a:r>
            <a:r>
              <a:rPr lang="en-US" sz="1200" b="0" i="0" u="none" strike="noStrike" kern="1200" baseline="0" dirty="0" smtClean="0">
                <a:solidFill>
                  <a:schemeClr val="tx1"/>
                </a:solidFill>
                <a:latin typeface="+mn-lt"/>
                <a:ea typeface="+mn-ea"/>
                <a:cs typeface="+mn-cs"/>
              </a:rPr>
              <a:t> </a:t>
            </a:r>
            <a:r>
              <a:rPr lang="nb-NO" sz="1200" b="0" i="0" u="none" strike="noStrike" kern="1200" baseline="0" dirty="0" smtClean="0">
                <a:solidFill>
                  <a:schemeClr val="tx1"/>
                </a:solidFill>
                <a:latin typeface="+mn-lt"/>
                <a:ea typeface="+mn-ea"/>
                <a:cs typeface="+mn-cs"/>
              </a:rPr>
              <a:t>om hva som er forventet oppførsel for personer i ulike situasjoner. Snakker vi med noen på telefon som har en dyp </a:t>
            </a:r>
            <a:r>
              <a:rPr lang="en-US" sz="1200" b="0" i="0" u="none" strike="noStrike" kern="1200" baseline="0" dirty="0" err="1" smtClean="0">
                <a:solidFill>
                  <a:schemeClr val="tx1"/>
                </a:solidFill>
                <a:latin typeface="+mn-lt"/>
                <a:ea typeface="+mn-ea"/>
                <a:cs typeface="+mn-cs"/>
              </a:rPr>
              <a:t>stemme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forventer</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fleste</a:t>
            </a:r>
            <a:r>
              <a:rPr lang="en-US" sz="1200" b="0" i="0" u="none" strike="noStrike" kern="1200" baseline="0" dirty="0" smtClean="0">
                <a:solidFill>
                  <a:schemeClr val="tx1"/>
                </a:solidFill>
                <a:latin typeface="+mn-lt"/>
                <a:ea typeface="+mn-ea"/>
                <a:cs typeface="+mn-cs"/>
              </a:rPr>
              <a:t> at </a:t>
            </a:r>
            <a:r>
              <a:rPr lang="en-US" sz="1200" b="0" i="0" u="none" strike="noStrike" kern="1200" baseline="0" dirty="0" err="1" smtClean="0">
                <a:solidFill>
                  <a:schemeClr val="tx1"/>
                </a:solidFill>
                <a:latin typeface="+mn-lt"/>
                <a:ea typeface="+mn-ea"/>
                <a:cs typeface="+mn-cs"/>
              </a:rPr>
              <a:t>det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a:t>
            </a:r>
            <a:r>
              <a:rPr lang="en-US" sz="1200" b="0" i="0" u="none" strike="noStrike" kern="1200" baseline="0" dirty="0" smtClean="0">
                <a:solidFill>
                  <a:schemeClr val="tx1"/>
                </a:solidFill>
                <a:latin typeface="+mn-lt"/>
                <a:ea typeface="+mn-ea"/>
                <a:cs typeface="+mn-cs"/>
              </a:rPr>
              <a:t> </a:t>
            </a:r>
            <a:r>
              <a:rPr lang="nb-NO" sz="1200" b="0" i="0" u="none" strike="noStrike" kern="1200" baseline="0" dirty="0" smtClean="0">
                <a:solidFill>
                  <a:schemeClr val="tx1"/>
                </a:solidFill>
                <a:latin typeface="+mn-lt"/>
                <a:ea typeface="+mn-ea"/>
                <a:cs typeface="+mn-cs"/>
              </a:rPr>
              <a:t>mann vi snakker med. Og hvis en mann har giftering så tar mange for gitt at han har en kone. Normen trenger ikke å defineres, men er det vi tar utgangspunkt i. Det finnes sjefer og kvinnelige sjefer, </a:t>
            </a:r>
            <a:r>
              <a:rPr lang="en-US" sz="1200" b="0" i="0" u="none" strike="noStrike" kern="1200" baseline="0" dirty="0" err="1" smtClean="0">
                <a:solidFill>
                  <a:schemeClr val="tx1"/>
                </a:solidFill>
                <a:latin typeface="+mn-lt"/>
                <a:ea typeface="+mn-ea"/>
                <a:cs typeface="+mn-cs"/>
              </a:rPr>
              <a:t>mødre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alenemødre</a:t>
            </a:r>
            <a:r>
              <a:rPr lang="en-US" sz="1200" b="0" i="0" u="none" strike="noStrike" kern="1200" baseline="0" dirty="0" smtClean="0">
                <a:solidFill>
                  <a:schemeClr val="tx1"/>
                </a:solidFill>
                <a:latin typeface="+mn-lt"/>
                <a:ea typeface="+mn-ea"/>
                <a:cs typeface="+mn-cs"/>
              </a:rPr>
              <a:t>, mat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vegetarmat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Hvorfor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legger</a:t>
            </a:r>
            <a:r>
              <a:rPr lang="en-US" sz="1200" b="0" i="0" u="none" strike="noStrike" kern="1200" baseline="0" dirty="0" smtClean="0">
                <a:solidFill>
                  <a:schemeClr val="tx1"/>
                </a:solidFill>
                <a:latin typeface="+mn-lt"/>
                <a:ea typeface="+mn-ea"/>
                <a:cs typeface="+mn-cs"/>
              </a:rPr>
              <a:t> vi </a:t>
            </a:r>
            <a:r>
              <a:rPr lang="en-US" sz="1200" b="0" i="0" u="none" strike="noStrike" kern="1200" baseline="0" dirty="0" err="1" smtClean="0">
                <a:solidFill>
                  <a:schemeClr val="tx1"/>
                </a:solidFill>
                <a:latin typeface="+mn-lt"/>
                <a:ea typeface="+mn-ea"/>
                <a:cs typeface="+mn-cs"/>
              </a:rPr>
              <a:t>til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ordet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kvinnelig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når</a:t>
            </a:r>
            <a:r>
              <a:rPr lang="en-US" sz="1200" b="0" i="0" u="none" strike="noStrike" kern="1200" baseline="0" dirty="0" smtClean="0">
                <a:solidFill>
                  <a:schemeClr val="tx1"/>
                </a:solidFill>
                <a:latin typeface="+mn-lt"/>
                <a:ea typeface="+mn-ea"/>
                <a:cs typeface="+mn-cs"/>
              </a:rPr>
              <a:t> </a:t>
            </a:r>
            <a:r>
              <a:rPr lang="nb-NO" sz="1200" b="0" i="0" u="none" strike="noStrike" kern="1200" baseline="0" dirty="0" smtClean="0">
                <a:solidFill>
                  <a:schemeClr val="tx1"/>
                </a:solidFill>
                <a:latin typeface="+mn-lt"/>
                <a:ea typeface="+mn-ea"/>
                <a:cs typeface="+mn-cs"/>
              </a:rPr>
              <a:t>vi snakker om sjefer av hunkjønn, men sjelden sier ”mannlige sjefer”? Det er fordi vi tar utgangspunkt i at sjefer er menn. På samme måte tar vi utgangspunkt i at alle </a:t>
            </a:r>
            <a:r>
              <a:rPr lang="en-US" sz="1200" b="0" i="0" u="none" strike="noStrike" kern="1200" baseline="0" dirty="0" err="1" smtClean="0">
                <a:solidFill>
                  <a:schemeClr val="tx1"/>
                </a:solidFill>
                <a:latin typeface="+mn-lt"/>
                <a:ea typeface="+mn-ea"/>
                <a:cs typeface="+mn-cs"/>
              </a:rPr>
              <a:t>mødre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sammen</a:t>
            </a:r>
            <a:r>
              <a:rPr lang="en-US" sz="1200" b="0" i="0" u="none" strike="noStrike" kern="1200" baseline="0" dirty="0" smtClean="0">
                <a:solidFill>
                  <a:schemeClr val="tx1"/>
                </a:solidFill>
                <a:latin typeface="+mn-lt"/>
                <a:ea typeface="+mn-ea"/>
                <a:cs typeface="+mn-cs"/>
              </a:rPr>
              <a:t> med </a:t>
            </a:r>
            <a:r>
              <a:rPr lang="en-US" sz="1200" b="0" i="0" u="none" strike="noStrike" kern="1200" baseline="0" dirty="0" err="1" smtClean="0">
                <a:solidFill>
                  <a:schemeClr val="tx1"/>
                </a:solidFill>
                <a:latin typeface="+mn-lt"/>
                <a:ea typeface="+mn-ea"/>
                <a:cs typeface="+mn-cs"/>
              </a:rPr>
              <a:t>en</a:t>
            </a:r>
            <a:r>
              <a:rPr lang="en-US" sz="1200" b="0" i="0" u="none" strike="noStrike" kern="1200" baseline="0" dirty="0" smtClean="0">
                <a:solidFill>
                  <a:schemeClr val="tx1"/>
                </a:solidFill>
                <a:latin typeface="+mn-lt"/>
                <a:ea typeface="+mn-ea"/>
                <a:cs typeface="+mn-cs"/>
              </a:rPr>
              <a:t> far,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at </a:t>
            </a:r>
            <a:r>
              <a:rPr lang="en-US" sz="1200" b="0" i="0" u="none" strike="noStrike" kern="1200" baseline="0" dirty="0" err="1" smtClean="0">
                <a:solidFill>
                  <a:schemeClr val="tx1"/>
                </a:solidFill>
                <a:latin typeface="+mn-lt"/>
                <a:ea typeface="+mn-ea"/>
                <a:cs typeface="+mn-cs"/>
              </a:rPr>
              <a:t>vanlig</a:t>
            </a:r>
            <a:r>
              <a:rPr lang="en-US" sz="1200" b="0" i="0" u="none" strike="noStrike" kern="1200" baseline="0" dirty="0" smtClean="0">
                <a:solidFill>
                  <a:schemeClr val="tx1"/>
                </a:solidFill>
                <a:latin typeface="+mn-lt"/>
                <a:ea typeface="+mn-ea"/>
                <a:cs typeface="+mn-cs"/>
              </a:rPr>
              <a:t> </a:t>
            </a:r>
            <a:r>
              <a:rPr lang="nb-NO" sz="1200" b="0" i="0" u="none" strike="noStrike" kern="1200" baseline="0" dirty="0" smtClean="0">
                <a:solidFill>
                  <a:schemeClr val="tx1"/>
                </a:solidFill>
                <a:latin typeface="+mn-lt"/>
                <a:ea typeface="+mn-ea"/>
                <a:cs typeface="+mn-cs"/>
              </a:rPr>
              <a:t>mat består av blant annet kjøtt.</a:t>
            </a:r>
            <a:r>
              <a:rPr lang="nb-NO" sz="1200" b="1" i="0" u="none" strike="noStrike" kern="1200" baseline="0" noProof="0" dirty="0" smtClean="0">
                <a:solidFill>
                  <a:schemeClr val="tx1"/>
                </a:solidFill>
                <a:latin typeface="+mn-lt"/>
                <a:ea typeface="+mn-ea"/>
                <a:cs typeface="+mn-cs"/>
              </a:rPr>
              <a:t> </a:t>
            </a:r>
            <a:endParaRPr lang="nb-NO" i="1" baseline="0" noProof="0" dirty="0" smtClean="0"/>
          </a:p>
          <a:p>
            <a:pPr marL="0" indent="0">
              <a:buFontTx/>
              <a:buNone/>
            </a:pPr>
            <a:endParaRPr lang="nb-NO" i="0" baseline="0" noProof="0" dirty="0" smtClean="0"/>
          </a:p>
          <a:p>
            <a:pPr marL="0" indent="0">
              <a:buFontTx/>
              <a:buNone/>
            </a:pPr>
            <a:r>
              <a:rPr lang="nb-NO" b="1" i="0" baseline="0" noProof="0" dirty="0" smtClean="0"/>
              <a:t>Endres fra tid og sted: </a:t>
            </a:r>
            <a:r>
              <a:rPr lang="nb-NO" b="0" i="0" baseline="0" noProof="0" dirty="0" smtClean="0"/>
              <a:t>Da jeg hilste på deg nå nettopp, rakte jeg ut hånden min. Hvis vi hadde vært i Frankrike ville normen for </a:t>
            </a:r>
            <a:r>
              <a:rPr lang="nb-NO" b="0" i="0" baseline="0" noProof="0" dirty="0" err="1" smtClean="0"/>
              <a:t>hilsing</a:t>
            </a:r>
            <a:r>
              <a:rPr lang="nb-NO" b="0" i="0" baseline="0" noProof="0" dirty="0" smtClean="0"/>
              <a:t> vært en annen, da hadde jeg i stedet kysset deg på kinnene. Dette er et eksempel på at normen for å hilse på hverandre endrer seg fra hvor man er i verden. </a:t>
            </a:r>
          </a:p>
          <a:p>
            <a:pPr marL="0" indent="0">
              <a:buFontTx/>
              <a:buNone/>
            </a:pPr>
            <a:r>
              <a:rPr lang="nb-NO" b="0" i="0" baseline="0" noProof="0" dirty="0" smtClean="0"/>
              <a:t>For bare noen tiår siden kunne ikke kvinner gå med bukser. Det stod ikke i noen lov, men det var en sterk samfunnsnorm for hvordan kvinner kunne kle seg og ikke. I dag er det helt vanlig at kvinner kan gå med bukser. </a:t>
            </a:r>
            <a:r>
              <a:rPr lang="nb-NO" b="0" i="0" u="sng" baseline="0" noProof="0" dirty="0" smtClean="0"/>
              <a:t>Normen har altså endret seg med tiden. Den har ikke endret seg av seg selv, den har endret seg fordi noen valgte å bryte denne normen og skapte diskusjon om det var greit om kvinner kunne gå med bukse eller ei. Etter hvert innså man at dette var helt greit, og følgelig har normen endret seg. </a:t>
            </a:r>
          </a:p>
          <a:p>
            <a:pPr marL="0" indent="0">
              <a:buFontTx/>
              <a:buNone/>
            </a:pPr>
            <a:endParaRPr lang="nb-NO" b="0" i="0" baseline="0" noProof="0" dirty="0" smtClean="0"/>
          </a:p>
          <a:p>
            <a:pPr marL="0" indent="0">
              <a:buFontTx/>
              <a:buNone/>
            </a:pPr>
            <a:r>
              <a:rPr lang="nb-NO" b="1" i="0" baseline="0" noProof="0" dirty="0" smtClean="0"/>
              <a:t>Slipper å forsvare seg: </a:t>
            </a:r>
            <a:r>
              <a:rPr lang="nb-NO" b="0" i="0" baseline="0" noProof="0" dirty="0" smtClean="0"/>
              <a:t>når man følger normen slipper man å forsvare og forklare seg. Hvis en kvinne, som akkurat har fått barn, ikke tar ut mammapermisjon må hun sannsynligvis forsvare og forklare dette. Mens hvis en nybakt far gjør det samme, er det ikke sikkert at folk stiller spørsmålstegn ved det. Dette illustrerer også at det å </a:t>
            </a:r>
            <a:r>
              <a:rPr lang="nb-NO" b="0" i="1" baseline="0" noProof="0" dirty="0" smtClean="0"/>
              <a:t>følge normene</a:t>
            </a:r>
            <a:r>
              <a:rPr lang="nb-NO" b="0" i="0" baseline="0" noProof="0" dirty="0" smtClean="0"/>
              <a:t> kan gi privilegier: det er ikke alltid så gøy å måtte bli stilt til veggs for sine livsvalg, og dette gjør at mange bestemmer seg for å ikke bryte normen. Når fedre blir sett på som «gode arbeidstakere» når de ikke tar ut pappaperm, mens mødre blir sett på som dårlige omsorgspersoner hvis de gjør det samme, bidrar det til at menn blir belønnet for å ikke ta ut permisjon, mens kvinner kan oppleve sanksjoner for det samme. </a:t>
            </a:r>
          </a:p>
          <a:p>
            <a:pPr marL="0" indent="0">
              <a:buFontTx/>
              <a:buNone/>
            </a:pPr>
            <a:endParaRPr lang="nb-NO" b="0" i="0" baseline="0" noProof="0" dirty="0" smtClean="0"/>
          </a:p>
          <a:p>
            <a:pPr marL="0" indent="0">
              <a:buFontTx/>
              <a:buNone/>
            </a:pPr>
            <a:r>
              <a:rPr lang="nb-NO" b="1" i="0" baseline="0" noProof="0" dirty="0" smtClean="0"/>
              <a:t>Usynlige hvis vi følger dem: </a:t>
            </a:r>
            <a:r>
              <a:rPr lang="nb-NO" b="0" i="0" baseline="0" noProof="0" dirty="0" smtClean="0"/>
              <a:t>hvis du er en person som kan gå opp trapper, tenker du kanskje ikke et sekund på at det ikke finnes noen heis. Hvis du derimot ikke kan gå i trapper, merker du dette veldig fort. </a:t>
            </a:r>
          </a:p>
          <a:p>
            <a:pPr marL="0" indent="0">
              <a:buFontTx/>
              <a:buNone/>
            </a:pPr>
            <a:endParaRPr lang="nb-NO" b="0" i="0" baseline="0" noProof="0" dirty="0" smtClean="0"/>
          </a:p>
          <a:p>
            <a:pPr marL="0" indent="0">
              <a:buFontTx/>
              <a:buNone/>
            </a:pPr>
            <a:r>
              <a:rPr lang="nb-NO" b="1" i="0" baseline="0" noProof="0" dirty="0" smtClean="0"/>
              <a:t>Merkes ofte først når de brytes: </a:t>
            </a:r>
            <a:r>
              <a:rPr lang="nb-NO" b="0" i="0" baseline="0" noProof="0" dirty="0" smtClean="0"/>
              <a:t>[gå bort til samme deltaker som i stad, men rekk ut venstrehånden i stedet for høyrehånden. Vedkommende vil sannsynligvis «kløne» litt/måtte tenke seg om litt lenger før hen rekker ut sin hånd]. Så dere det? Når jeg bytter ut høyre med venstre hånd, skjønner du ikke med en gang hva som skjer. Du stopper opp et øyeblikk. Det er fordi jeg brøt normen om at man hilser med høyre hånd. På samme måte hadde dere kanskje reagert litt hvis jeg hadde holdt dette foredraget i bikini. Da hadde det kanskje vært noe dere hadde husket på og tenkt over lenge etter at foredraget var over. </a:t>
            </a:r>
          </a:p>
          <a:p>
            <a:pPr marL="0" indent="0">
              <a:buFontTx/>
              <a:buNone/>
            </a:pPr>
            <a:endParaRPr lang="nb-NO" b="0" i="0" baseline="0" noProof="0" dirty="0" smtClean="0"/>
          </a:p>
          <a:p>
            <a:pPr marL="0" indent="0">
              <a:buFontTx/>
              <a:buNone/>
            </a:pPr>
            <a:r>
              <a:rPr lang="nb-NO" b="1" i="0" baseline="0" noProof="0" dirty="0" smtClean="0"/>
              <a:t>Kan gi sanksjoner: </a:t>
            </a:r>
            <a:r>
              <a:rPr lang="nb-NO" b="0" i="0" baseline="0" noProof="0" dirty="0" smtClean="0"/>
              <a:t>hvis man bryter en norm kan man få reaksjoner fra samfunnet. Noen store, noen små, avhengig av hvor sterk normen er. En slik reaksjon kan være den lille nølingen i stad da jeg rakte fram venstrehånden for å hilse, eller det kan være langt alvorligere, som mobbing, diskriminering, vold og utfrysing. </a:t>
            </a:r>
            <a:endParaRPr lang="nb-NO" b="1" i="0" baseline="0" noProof="0" dirty="0" smtClean="0"/>
          </a:p>
          <a:p>
            <a:pPr marL="0" indent="0">
              <a:buFontTx/>
              <a:buNone/>
            </a:pPr>
            <a:endParaRPr lang="nb-NO" b="0" i="0" baseline="0" noProof="0" dirty="0" smtClean="0"/>
          </a:p>
          <a:p>
            <a:pPr marL="0" indent="0">
              <a:buFontTx/>
              <a:buNone/>
            </a:pPr>
            <a:r>
              <a:rPr lang="nb-NO" b="1" i="0" baseline="0" noProof="0" dirty="0" smtClean="0"/>
              <a:t>Tilpasser oss uten å tenke over det: </a:t>
            </a:r>
            <a:r>
              <a:rPr lang="nb-NO" b="0" i="0" baseline="0" noProof="0" dirty="0" smtClean="0"/>
              <a:t>ofte er de av oss som bryter normer så vant til å tilpasse oss at vi ikke lenger ser på det som diskriminering eller undertrykking. Et eksempel er skjønnhetsidealer mange steder skapt i tråd med hvite trekk, og kan dermed virke undertrykkende på de av oss som ikke er hvite. For eksempel bruker mange med krusete hår sterke og noen ganger skadelige stoffer for å rette ut håret. Og mange opererer seg for å se ut som skjønnhetsidealer presentert i ukeblader og reklame, selv om dette kan ha alvorlige konsekvenser for kroppen. </a:t>
            </a:r>
            <a:r>
              <a:rPr lang="nb-NO" b="0" i="0" u="sng" baseline="0" noProof="0" dirty="0" smtClean="0"/>
              <a:t>Nettopp derfor er det så viktig at arbeidet mot diskriminering ikke overlates til de som blir utsatt for dette, men av alle i fellesskap.</a:t>
            </a:r>
            <a:endParaRPr lang="nb-NO" b="1" i="0" u="sng" baseline="0" noProof="0" dirty="0" smtClean="0"/>
          </a:p>
          <a:p>
            <a:pPr marL="0" indent="0">
              <a:buFontTx/>
              <a:buNone/>
            </a:pPr>
            <a:endParaRPr lang="nb-NO" i="0" baseline="0" noProof="0" dirty="0" smtClean="0"/>
          </a:p>
          <a:p>
            <a:pPr marL="0" indent="0">
              <a:buFontTx/>
              <a:buNone/>
            </a:pPr>
            <a:r>
              <a:rPr lang="nb-NO" b="1" i="0" baseline="0" noProof="0" dirty="0" smtClean="0"/>
              <a:t>Jo sterkere norm, desto mer usynlig: </a:t>
            </a:r>
            <a:r>
              <a:rPr lang="nb-NO" b="0" i="0" baseline="0" noProof="0" dirty="0" smtClean="0"/>
              <a:t>jo sterkere norm, dess mer «naturlig» virker den. En av de sterkeste normene som finnes er tokjønnsmodellen, ideen om at alle mennesker i verden kan deles inn i to kjønn, enten mann eller kvinne. Dette er til tross for at mange fødes med kropper som ikke enkelt kan plasseres i en av disse kategoriene (</a:t>
            </a:r>
            <a:r>
              <a:rPr lang="nb-NO" b="0" i="0" baseline="0" noProof="0" dirty="0" err="1" smtClean="0"/>
              <a:t>intersex</a:t>
            </a:r>
            <a:r>
              <a:rPr lang="nb-NO" b="0" i="0" baseline="0" noProof="0" dirty="0" smtClean="0"/>
              <a:t>/</a:t>
            </a:r>
            <a:r>
              <a:rPr lang="nb-NO" b="0" i="0" baseline="0" noProof="0" dirty="0" err="1" smtClean="0"/>
              <a:t>interkjønn</a:t>
            </a:r>
            <a:r>
              <a:rPr lang="nb-NO" b="0" i="0" baseline="0" noProof="0" dirty="0" smtClean="0"/>
              <a:t>), eller som velger å definere seg utenfor disse kategoriene. Tanken om at det bare finnes to kjønn er derfor en menneskeskapt norm. Den tar utgangspunkt i at alle finner seg til rette i disse to kategoriene og </a:t>
            </a:r>
            <a:r>
              <a:rPr lang="nb-NO" b="0" i="0" baseline="0" noProof="0" dirty="0" err="1" smtClean="0"/>
              <a:t>usynliggjør</a:t>
            </a:r>
            <a:r>
              <a:rPr lang="nb-NO" b="0" i="0" baseline="0" noProof="0" dirty="0" smtClean="0"/>
              <a:t> mangfoldet av kropper og kjønnsidentiteter som finnes. Et eksempel på at denne normen står så sterkt er at det første man gjerne vil vite når noen har fått et barn, er om det er gutt eller jente. Når man har kledd en baby i såkalt «kjønnsnøytrale farger», blir man ofte spurt øyeblikkelig om hva slags kjønn barnet har. Vi føler det er en veldig naturlig ting å vite om folk, og vi vet at vi som samfunn og individer behandler folk forskjellig avhengig av dette. Dette er kjønnsnormer. </a:t>
            </a:r>
          </a:p>
          <a:p>
            <a:pPr marL="0" indent="0">
              <a:buFontTx/>
              <a:buNone/>
            </a:pPr>
            <a:endParaRPr lang="nb-NO" b="0" i="0" u="sng" baseline="0" noProof="0" dirty="0" smtClean="0"/>
          </a:p>
          <a:p>
            <a:pPr marL="0" indent="0">
              <a:buFontTx/>
              <a:buNone/>
            </a:pPr>
            <a:r>
              <a:rPr lang="nb-NO" i="0" baseline="0" noProof="0" dirty="0" smtClean="0"/>
              <a:t>[trykk over til neste slide for å avrunde denne delen]</a:t>
            </a:r>
          </a:p>
          <a:p>
            <a:pPr marL="0" indent="0">
              <a:buFontTx/>
              <a:buNone/>
            </a:pPr>
            <a:endParaRPr lang="nb-NO" i="0" baseline="0" noProof="0" dirty="0" smtClean="0"/>
          </a:p>
          <a:p>
            <a:pPr marL="0" indent="0">
              <a:buFontTx/>
              <a:buNone/>
            </a:pPr>
            <a:r>
              <a:rPr lang="nb-NO" i="0" baseline="0" noProof="0" dirty="0" smtClean="0"/>
              <a:t>-------------</a:t>
            </a:r>
          </a:p>
          <a:p>
            <a:pPr marL="0" indent="0">
              <a:buFontTx/>
              <a:buNone/>
            </a:pPr>
            <a:r>
              <a:rPr lang="nb-NO" b="1" i="0" baseline="0" noProof="0" dirty="0" smtClean="0"/>
              <a:t>Hensikt: </a:t>
            </a:r>
            <a:r>
              <a:rPr lang="nb-NO" b="0" i="0" baseline="0" noProof="0" dirty="0" smtClean="0"/>
              <a:t>forstå hva normer er og hvordan de fungerer i samfunnet. Skjønne hvordan normer gjør at noen er «innenfor» eller «utenfor» i gitte situasjoner og hvordan diskriminering oppstår. </a:t>
            </a:r>
            <a:endParaRPr lang="nb-NO" b="1" i="0" baseline="0" noProof="0" dirty="0" smtClean="0"/>
          </a:p>
          <a:p>
            <a:pPr marL="0" indent="0">
              <a:buFontTx/>
              <a:buNone/>
            </a:pPr>
            <a:r>
              <a:rPr lang="nb-NO" b="1" i="0" baseline="0" noProof="0" dirty="0" smtClean="0"/>
              <a:t>Tidsbruk: </a:t>
            </a:r>
            <a:r>
              <a:rPr lang="nb-NO" b="0" i="0" baseline="0" noProof="0" dirty="0" err="1" smtClean="0"/>
              <a:t>ca</a:t>
            </a:r>
            <a:r>
              <a:rPr lang="nb-NO" b="0" i="0" baseline="0" noProof="0" dirty="0" smtClean="0"/>
              <a:t> 8 min</a:t>
            </a:r>
            <a:endParaRPr lang="nb-NO" b="0" baseline="0" noProof="0" dirty="0" smtClean="0"/>
          </a:p>
        </p:txBody>
      </p:sp>
      <p:sp>
        <p:nvSpPr>
          <p:cNvPr id="4" name="Plassholder for lysbildenummer 3"/>
          <p:cNvSpPr>
            <a:spLocks noGrp="1"/>
          </p:cNvSpPr>
          <p:nvPr>
            <p:ph type="sldNum" sz="quarter" idx="10"/>
          </p:nvPr>
        </p:nvSpPr>
        <p:spPr/>
        <p:txBody>
          <a:bodyPr/>
          <a:lstStyle/>
          <a:p>
            <a:fld id="{015600BF-11FC-2045-A5B7-A2929E10A2C7}" type="slidenum">
              <a:rPr lang="en-US" smtClean="0"/>
              <a:t>7</a:t>
            </a:fld>
            <a:endParaRPr lang="en-US"/>
          </a:p>
        </p:txBody>
      </p:sp>
    </p:spTree>
    <p:extLst>
      <p:ext uri="{BB962C8B-B14F-4D97-AF65-F5344CB8AC3E}">
        <p14:creationId xmlns:p14="http://schemas.microsoft.com/office/powerpoint/2010/main" val="3370220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noProof="0" dirty="0" smtClean="0"/>
              <a:t>Hvorfor se på normer</a:t>
            </a:r>
            <a:r>
              <a:rPr lang="nb-NO" b="0" noProof="0" dirty="0" smtClean="0"/>
              <a:t>? [spør deltakerne]</a:t>
            </a:r>
            <a:endParaRPr lang="nb-NO" b="0" noProof="0" dirty="0" smtClean="0"/>
          </a:p>
          <a:p>
            <a:pPr marL="171450" indent="-171450">
              <a:buFontTx/>
              <a:buChar char="-"/>
            </a:pPr>
            <a:r>
              <a:rPr lang="nb-NO" u="none" noProof="0" dirty="0" smtClean="0"/>
              <a:t>Det er fordi normer er selve </a:t>
            </a:r>
            <a:r>
              <a:rPr lang="nb-NO" u="sng" noProof="0" dirty="0" smtClean="0"/>
              <a:t>årsaken</a:t>
            </a:r>
            <a:r>
              <a:rPr lang="nb-NO" noProof="0" dirty="0" smtClean="0"/>
              <a:t> </a:t>
            </a:r>
            <a:r>
              <a:rPr lang="nb-NO" noProof="0" dirty="0" smtClean="0"/>
              <a:t>til diskriminering</a:t>
            </a:r>
            <a:r>
              <a:rPr lang="nb-NO" baseline="0" noProof="0" dirty="0" smtClean="0"/>
              <a:t> og usynliggjøring</a:t>
            </a:r>
          </a:p>
          <a:p>
            <a:pPr marL="171450" indent="-171450">
              <a:buFontTx/>
              <a:buChar char="-"/>
            </a:pPr>
            <a:r>
              <a:rPr lang="nb-NO" baseline="0" noProof="0" dirty="0" smtClean="0"/>
              <a:t>Det å løfte opp normene til diskusjon kalles “normkritikk”. Gjennom normkritikk kan man diskutere hvordan vi organiserer samfunnet og om «godheten» av de ulike normene. Vi kan spørre oss «Er dette en bra norm? Hvilken funksjon har denne normen? Skaper den et bedre samfunn? For hvem? Er det noen som blir diskriminert som følge av denne normen?». For eksempel kan man diskutere normene, altså forventningene, til det å være gutt eller jente (kjønnsnormer). </a:t>
            </a:r>
            <a:endParaRPr lang="nb-NO" baseline="0" noProof="0" dirty="0" smtClean="0"/>
          </a:p>
          <a:p>
            <a:pPr marL="171450" lvl="0" indent="-171450">
              <a:buFontTx/>
              <a:buChar char="-"/>
            </a:pPr>
            <a:r>
              <a:rPr lang="nb-NO" baseline="0" noProof="0" dirty="0" smtClean="0"/>
              <a:t>Når </a:t>
            </a:r>
            <a:r>
              <a:rPr lang="nb-NO" baseline="0" noProof="0" dirty="0" smtClean="0"/>
              <a:t>man diskuterer </a:t>
            </a:r>
            <a:r>
              <a:rPr lang="nb-NO" baseline="0" noProof="0" dirty="0" smtClean="0"/>
              <a:t>normer viser man </a:t>
            </a:r>
            <a:r>
              <a:rPr lang="nb-NO" baseline="0" noProof="0" dirty="0" smtClean="0"/>
              <a:t>at </a:t>
            </a:r>
            <a:r>
              <a:rPr lang="nb-NO" i="1" baseline="0" noProof="0" dirty="0" smtClean="0"/>
              <a:t>normer</a:t>
            </a:r>
            <a:r>
              <a:rPr lang="nb-NO" baseline="0" noProof="0" dirty="0" smtClean="0"/>
              <a:t> </a:t>
            </a:r>
            <a:r>
              <a:rPr lang="nb-NO" baseline="0" noProof="0" dirty="0" smtClean="0"/>
              <a:t>er problemet</a:t>
            </a:r>
            <a:r>
              <a:rPr lang="nb-NO" baseline="0" noProof="0" dirty="0" smtClean="0"/>
              <a:t>, ikke </a:t>
            </a:r>
            <a:r>
              <a:rPr lang="nb-NO" i="1" baseline="0" noProof="0" dirty="0" smtClean="0"/>
              <a:t>personene</a:t>
            </a:r>
            <a:r>
              <a:rPr lang="nb-NO" baseline="0" noProof="0" dirty="0" smtClean="0"/>
              <a:t> </a:t>
            </a:r>
            <a:r>
              <a:rPr lang="nb-NO" baseline="0" noProof="0" dirty="0" smtClean="0"/>
              <a:t>som bryter </a:t>
            </a:r>
            <a:r>
              <a:rPr lang="nb-NO" baseline="0" noProof="0" dirty="0" smtClean="0"/>
              <a:t>dem. Dette gir </a:t>
            </a:r>
            <a:r>
              <a:rPr lang="nb-NO" b="1" baseline="0" noProof="0" dirty="0" smtClean="0"/>
              <a:t>alle </a:t>
            </a:r>
            <a:r>
              <a:rPr lang="nb-NO" b="0" baseline="0" noProof="0" dirty="0" smtClean="0"/>
              <a:t>et </a:t>
            </a:r>
            <a:r>
              <a:rPr lang="nb-NO" baseline="0" noProof="0" dirty="0" smtClean="0"/>
              <a:t>ansvar </a:t>
            </a:r>
            <a:r>
              <a:rPr lang="nb-NO" baseline="0" noProof="0" dirty="0" smtClean="0"/>
              <a:t>for å bekjempe diskriminering</a:t>
            </a:r>
          </a:p>
          <a:p>
            <a:pPr marL="0" indent="0">
              <a:buFont typeface="Arial"/>
              <a:buNone/>
            </a:pPr>
            <a:endParaRPr lang="nb-NO" noProof="0" dirty="0" smtClean="0"/>
          </a:p>
          <a:p>
            <a:pPr marL="0" indent="0">
              <a:buFont typeface="Arial"/>
              <a:buNone/>
            </a:pPr>
            <a:r>
              <a:rPr lang="nb-NO" noProof="0" dirty="0" smtClean="0"/>
              <a:t>Normkritikk</a:t>
            </a:r>
            <a:r>
              <a:rPr lang="nb-NO" baseline="0" noProof="0" dirty="0" smtClean="0"/>
              <a:t> handler altså om å flytte fokus fra normbryteren til normene selv. Som </a:t>
            </a:r>
            <a:r>
              <a:rPr lang="nb-NO" baseline="0" noProof="0" dirty="0" smtClean="0"/>
              <a:t>regel </a:t>
            </a:r>
            <a:r>
              <a:rPr lang="nb-NO" baseline="0" noProof="0" dirty="0" smtClean="0"/>
              <a:t>er det normbryterne </a:t>
            </a:r>
            <a:r>
              <a:rPr lang="nb-NO" baseline="0" noProof="0" dirty="0" smtClean="0"/>
              <a:t>som havner </a:t>
            </a:r>
            <a:r>
              <a:rPr lang="nb-NO" baseline="0" noProof="0" dirty="0" smtClean="0"/>
              <a:t>i </a:t>
            </a:r>
            <a:r>
              <a:rPr lang="nb-NO" baseline="0" noProof="0" dirty="0" smtClean="0"/>
              <a:t>sentrum når man skal snakke om </a:t>
            </a:r>
            <a:r>
              <a:rPr lang="nb-NO" baseline="0" noProof="0" dirty="0" smtClean="0"/>
              <a:t>diskrimineringstematikk. Dermed havner man fort i en «oss» og «dem»-tankegang, som vi snakket om i stad. Normkritikk </a:t>
            </a:r>
            <a:r>
              <a:rPr lang="nb-NO" baseline="0" noProof="0" dirty="0" smtClean="0"/>
              <a:t>søker I stedet å synliggjøre hvordan normer henger sammen med privilegier og </a:t>
            </a:r>
            <a:r>
              <a:rPr lang="nb-NO" baseline="0" noProof="0" dirty="0" smtClean="0"/>
              <a:t>makt. Utfordringen </a:t>
            </a:r>
            <a:r>
              <a:rPr lang="nb-NO" baseline="0" noProof="0" dirty="0" smtClean="0"/>
              <a:t>er å identifisere hvilke privilegier noen får ved å følge normer, og hvordan en skal håndtere dette for å skape en inkluderende organisasjon. </a:t>
            </a:r>
            <a:r>
              <a:rPr lang="nb-NO" baseline="0" noProof="0" dirty="0" smtClean="0"/>
              <a:t>Da må vi begynne </a:t>
            </a:r>
            <a:r>
              <a:rPr lang="nb-NO" baseline="0" noProof="0" dirty="0" smtClean="0"/>
              <a:t>å snakke om hvilke normer som råder og hvem som ”tjener” på disse normene, og hvilke grupper som </a:t>
            </a:r>
            <a:r>
              <a:rPr lang="nb-NO" baseline="0" noProof="0" dirty="0" smtClean="0"/>
              <a:t>ekskluderes.</a:t>
            </a:r>
          </a:p>
          <a:p>
            <a:pPr marL="0" indent="0">
              <a:buFont typeface="Arial"/>
              <a:buNone/>
            </a:pPr>
            <a:endParaRPr lang="nb-NO" baseline="0" noProof="0" dirty="0" smtClean="0"/>
          </a:p>
          <a:p>
            <a:pPr marL="0" indent="0">
              <a:buFont typeface="Arial"/>
              <a:buNone/>
            </a:pPr>
            <a:r>
              <a:rPr lang="nb-NO" baseline="0" noProof="0" dirty="0" smtClean="0"/>
              <a:t>De fleste ønsker et inkluderende samfunn, </a:t>
            </a:r>
            <a:r>
              <a:rPr lang="nb-NO" baseline="0" noProof="0" dirty="0" smtClean="0"/>
              <a:t>men det er ofte verre </a:t>
            </a:r>
            <a:r>
              <a:rPr lang="nb-NO" baseline="0" noProof="0" dirty="0" smtClean="0"/>
              <a:t>å snakke om egne privilegier. </a:t>
            </a:r>
            <a:r>
              <a:rPr lang="nb-NO" baseline="0" noProof="0" dirty="0" smtClean="0"/>
              <a:t>Allikevel er vi nødt til å se </a:t>
            </a:r>
            <a:r>
              <a:rPr lang="nb-NO" baseline="0" noProof="0" dirty="0" smtClean="0"/>
              <a:t>på dette for å kunne se andre som dermed ikke er privilegert i en gitt situasjon. I en situasjon der en selv er normfølger er det viktig å lytte til de som ikke er det og ikke påberope seg makten til å definere på vegne av andre om de opplever diskriminering eller </a:t>
            </a:r>
            <a:r>
              <a:rPr lang="nb-NO" baseline="0" noProof="0" dirty="0" smtClean="0"/>
              <a:t>ei.</a:t>
            </a:r>
            <a:endParaRPr lang="nb-NO" baseline="0" noProof="0" dirty="0" smtClean="0"/>
          </a:p>
          <a:p>
            <a:pPr marL="0" indent="0">
              <a:buFont typeface="Arial"/>
              <a:buNone/>
            </a:pPr>
            <a:endParaRPr lang="nb-NO" baseline="0" noProof="0" dirty="0" smtClean="0"/>
          </a:p>
          <a:p>
            <a:pPr marL="0" indent="0">
              <a:buFont typeface="Arial"/>
              <a:buNone/>
            </a:pPr>
            <a:r>
              <a:rPr lang="nb-NO" baseline="0" noProof="0" dirty="0" smtClean="0"/>
              <a:t>Normkritikk er ingen </a:t>
            </a:r>
            <a:r>
              <a:rPr lang="nb-NO" baseline="0" noProof="0" dirty="0" smtClean="0"/>
              <a:t>vidunderkur, men et langsomt og tålmodig </a:t>
            </a:r>
            <a:r>
              <a:rPr lang="nb-NO" baseline="0" noProof="0" dirty="0" smtClean="0"/>
              <a:t>arbeid. Heldigvis er det også veldig gøy å jobbe med, nettopp fordi alle har et ansvar for å jobbe med dette. Det er også en diskusjon som </a:t>
            </a:r>
            <a:r>
              <a:rPr lang="nb-NO" b="1" baseline="0" noProof="0" dirty="0" smtClean="0"/>
              <a:t>alle</a:t>
            </a:r>
            <a:r>
              <a:rPr lang="nb-NO" b="0" baseline="0" noProof="0" dirty="0" smtClean="0"/>
              <a:t> kan delta i, vi er nemlig alle normbrytere i enkelte situasjoner. Alle har opplevd, eller vil i alle fall oppleve, å være normbryter i en gitt situasjon. Noen opplever det bare oftere enn andre fordi de kanskje bryter med flere normer. Man kan for eksempel oppleve at alle i klassen har et type jakkemerke eller hører på en type musikk. Da har vi kanskje alle opplevd følelsen av å diskutere med oss selv «skal jeg også kjøpe den jakka, så slipper jeg å være så annerledes?» eller «Kanskje jeg også skal late som jeg liker Justin </a:t>
            </a:r>
            <a:r>
              <a:rPr lang="nb-NO" b="0" baseline="0" noProof="0" dirty="0" err="1" smtClean="0"/>
              <a:t>Bieber</a:t>
            </a:r>
            <a:r>
              <a:rPr lang="nb-NO" b="0" baseline="0" noProof="0" dirty="0" smtClean="0"/>
              <a:t>, så kan jeg henge med i praten i skolegården jeg også». Det er lett å tenke at det bare er «klassiske minoritetsgrupper» som (i en norsk kontekst), personer med innvandrerbakgrunn, nedsatt funksjonsevne eller seksuelle minoriteter, som opplever </a:t>
            </a:r>
            <a:r>
              <a:rPr lang="nb-NO" b="0" baseline="0" noProof="0" dirty="0" err="1" smtClean="0"/>
              <a:t>utenforskap</a:t>
            </a:r>
            <a:r>
              <a:rPr lang="nb-NO" b="0" baseline="0" noProof="0" dirty="0" smtClean="0"/>
              <a:t> og diskriminering, men det gjelder i realiteten oss alle. </a:t>
            </a:r>
          </a:p>
          <a:p>
            <a:pPr marL="0" indent="0">
              <a:buFont typeface="Arial"/>
              <a:buNone/>
            </a:pPr>
            <a:endParaRPr lang="nb-NO" b="0" baseline="0" noProof="0" dirty="0" smtClean="0"/>
          </a:p>
          <a:p>
            <a:pPr marL="0" indent="0">
              <a:buFontTx/>
              <a:buNone/>
            </a:pPr>
            <a:r>
              <a:rPr lang="nb-NO" i="0" baseline="0" noProof="0" dirty="0" smtClean="0"/>
              <a:t>-------------</a:t>
            </a:r>
          </a:p>
          <a:p>
            <a:pPr marL="0" indent="0">
              <a:buFontTx/>
              <a:buNone/>
            </a:pPr>
            <a:r>
              <a:rPr lang="nb-NO" b="1" i="0" baseline="0" noProof="0" dirty="0" smtClean="0"/>
              <a:t>Hensikt: </a:t>
            </a:r>
            <a:r>
              <a:rPr lang="nb-NO" b="0" i="0" baseline="0" noProof="0" dirty="0" smtClean="0"/>
              <a:t>dra linjer fra toleranseleken til diskusjonen om normer. Forklare forskjellen mellom toleransepedagogikken (fokus på «de andre», normbryterne) til normkritikken</a:t>
            </a:r>
            <a:r>
              <a:rPr lang="nb-NO" b="1" i="0" baseline="0" noProof="0" dirty="0" smtClean="0"/>
              <a:t> </a:t>
            </a:r>
          </a:p>
          <a:p>
            <a:pPr marL="0" indent="0">
              <a:buFontTx/>
              <a:buNone/>
            </a:pPr>
            <a:r>
              <a:rPr lang="nb-NO" b="1" i="0" baseline="0" noProof="0" dirty="0" smtClean="0"/>
              <a:t>Tidsbruk: </a:t>
            </a:r>
            <a:r>
              <a:rPr lang="nb-NO" b="0" i="0" baseline="0" noProof="0" dirty="0" err="1" smtClean="0"/>
              <a:t>ca</a:t>
            </a:r>
            <a:r>
              <a:rPr lang="nb-NO" b="0" i="0" baseline="0" noProof="0" dirty="0" smtClean="0"/>
              <a:t> 5 min</a:t>
            </a:r>
            <a:endParaRPr lang="nb-NO" baseline="0" noProof="0" dirty="0" smtClean="0"/>
          </a:p>
          <a:p>
            <a:pPr marL="0" indent="0">
              <a:buFont typeface="Arial"/>
              <a:buNone/>
            </a:pPr>
            <a:endParaRPr lang="nb-NO" noProof="0" dirty="0"/>
          </a:p>
        </p:txBody>
      </p:sp>
      <p:sp>
        <p:nvSpPr>
          <p:cNvPr id="4" name="Plassholder for lysbildenummer 3"/>
          <p:cNvSpPr>
            <a:spLocks noGrp="1"/>
          </p:cNvSpPr>
          <p:nvPr>
            <p:ph type="sldNum" sz="quarter" idx="10"/>
          </p:nvPr>
        </p:nvSpPr>
        <p:spPr/>
        <p:txBody>
          <a:bodyPr/>
          <a:lstStyle/>
          <a:p>
            <a:fld id="{015600BF-11FC-2045-A5B7-A2929E10A2C7}" type="slidenum">
              <a:rPr lang="en-US" smtClean="0"/>
              <a:t>8</a:t>
            </a:fld>
            <a:endParaRPr lang="en-US"/>
          </a:p>
        </p:txBody>
      </p:sp>
    </p:spTree>
    <p:extLst>
      <p:ext uri="{BB962C8B-B14F-4D97-AF65-F5344CB8AC3E}">
        <p14:creationId xmlns:p14="http://schemas.microsoft.com/office/powerpoint/2010/main" val="1810533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smtClean="0"/>
              <a:t>Har noen av dere hørt om dette før?</a:t>
            </a:r>
            <a:r>
              <a:rPr lang="nb-NO" baseline="0" noProof="0" dirty="0" smtClean="0"/>
              <a:t> Vet dere hva det betyr? [se om noen vil forklare]</a:t>
            </a:r>
            <a:endParaRPr lang="nb-NO" noProof="0" dirty="0" smtClean="0"/>
          </a:p>
          <a:p>
            <a:endParaRPr lang="nb-NO" noProof="0" dirty="0" smtClean="0"/>
          </a:p>
          <a:p>
            <a:r>
              <a:rPr lang="nb-NO" noProof="0" dirty="0" smtClean="0"/>
              <a:t>Sammensatt diskriminering,</a:t>
            </a:r>
            <a:r>
              <a:rPr lang="nb-NO" baseline="0" noProof="0" dirty="0" smtClean="0"/>
              <a:t> også kalt “</a:t>
            </a:r>
            <a:r>
              <a:rPr lang="nb-NO" baseline="0" noProof="0" dirty="0" err="1" smtClean="0"/>
              <a:t>interseksjonalitet</a:t>
            </a:r>
            <a:r>
              <a:rPr lang="nb-NO" baseline="0" noProof="0" dirty="0" smtClean="0"/>
              <a:t>”, er en måte å beskrive hvordan diskriminering og privilegier fungerer i sammenheng. Dette er viktig for å faktisk forstå strukturene bak diskriminering. Det er jo ikke sånn at vi går rundt og er «utskilte» identiteter. Jeg er ikke bare kvinne. Jeg er også norsk, jeg er student, jeg er kjæreste, jeg er … </a:t>
            </a:r>
            <a:r>
              <a:rPr lang="en-US" sz="1200" b="0" i="0" u="none" strike="noStrike" kern="1200" baseline="0" dirty="0" err="1" smtClean="0">
                <a:solidFill>
                  <a:schemeClr val="tx1"/>
                </a:solidFill>
                <a:latin typeface="+mn-lt"/>
                <a:ea typeface="+mn-ea"/>
                <a:cs typeface="+mn-cs"/>
              </a:rPr>
              <a:t>Alle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mennesker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flere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ulike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identiteter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Dette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være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identiteter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knyttet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etnisitet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kjønn</a:t>
            </a:r>
            <a:r>
              <a:rPr lang="en-US" sz="1200" b="0" i="0" u="none" strike="noStrike" kern="1200" baseline="0" dirty="0" smtClean="0">
                <a:solidFill>
                  <a:schemeClr val="tx1"/>
                </a:solidFill>
                <a:latin typeface="+mn-lt"/>
                <a:ea typeface="+mn-ea"/>
                <a:cs typeface="+mn-cs"/>
              </a:rPr>
              <a:t>, religion, </a:t>
            </a:r>
            <a:r>
              <a:rPr lang="en-US" sz="1200" b="0" i="0" u="none" strike="noStrike" kern="1200" baseline="0" dirty="0" err="1" smtClean="0">
                <a:solidFill>
                  <a:schemeClr val="tx1"/>
                </a:solidFill>
                <a:latin typeface="+mn-lt"/>
                <a:ea typeface="+mn-ea"/>
                <a:cs typeface="+mn-cs"/>
              </a:rPr>
              <a:t>sted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klasse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funksjonalitet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seksualitet</a:t>
            </a:r>
            <a:r>
              <a:rPr lang="en-US" sz="1200" b="0" i="0" u="none" strike="noStrike" kern="1200" baseline="0" dirty="0" smtClean="0">
                <a:solidFill>
                  <a:schemeClr val="tx1"/>
                </a:solidFill>
                <a:latin typeface="+mn-lt"/>
                <a:ea typeface="+mn-ea"/>
                <a:cs typeface="+mn-cs"/>
              </a:rPr>
              <a:t>, alder, for å </a:t>
            </a:r>
            <a:r>
              <a:rPr lang="nb-NO" sz="1200" b="0" i="0" u="none" strike="noStrike" kern="1200" baseline="0" dirty="0" smtClean="0">
                <a:solidFill>
                  <a:schemeClr val="tx1"/>
                </a:solidFill>
                <a:latin typeface="+mn-lt"/>
                <a:ea typeface="+mn-ea"/>
                <a:cs typeface="+mn-cs"/>
              </a:rPr>
              <a:t>nevne noen. Som individer opplever vi å bli </a:t>
            </a:r>
            <a:r>
              <a:rPr lang="en-US" sz="1200" b="0" i="0" u="none" strike="noStrike" kern="1200" baseline="0" dirty="0" err="1" smtClean="0">
                <a:solidFill>
                  <a:schemeClr val="tx1"/>
                </a:solidFill>
                <a:latin typeface="+mn-lt"/>
                <a:ea typeface="+mn-ea"/>
                <a:cs typeface="+mn-cs"/>
              </a:rPr>
              <a:t>vurdert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på</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bakgrunn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identitetene</a:t>
            </a:r>
            <a:r>
              <a:rPr lang="en-US" sz="1200" b="0" i="0" u="none" strike="noStrike" kern="1200" baseline="0" dirty="0" smtClean="0">
                <a:solidFill>
                  <a:schemeClr val="tx1"/>
                </a:solidFill>
                <a:latin typeface="+mn-lt"/>
                <a:ea typeface="+mn-ea"/>
                <a:cs typeface="+mn-cs"/>
              </a:rPr>
              <a:t> vi </a:t>
            </a:r>
            <a:r>
              <a:rPr lang="nb-NO" sz="1200" b="0" i="0" u="none" strike="noStrike" kern="1200" baseline="0" dirty="0" smtClean="0">
                <a:solidFill>
                  <a:schemeClr val="tx1"/>
                </a:solidFill>
                <a:latin typeface="+mn-lt"/>
                <a:ea typeface="+mn-ea"/>
                <a:cs typeface="+mn-cs"/>
              </a:rPr>
              <a:t>innehar – ikke hver for seg, men i sammensetning. </a:t>
            </a:r>
            <a:r>
              <a:rPr lang="en-US" sz="1200" b="0" i="0" u="none" strike="noStrike" kern="1200" baseline="0" dirty="0" err="1" smtClean="0">
                <a:solidFill>
                  <a:schemeClr val="tx1"/>
                </a:solidFill>
                <a:latin typeface="+mn-lt"/>
                <a:ea typeface="+mn-ea"/>
                <a:cs typeface="+mn-cs"/>
              </a:rPr>
              <a:t>Fordi</a:t>
            </a:r>
            <a:r>
              <a:rPr lang="en-US" sz="1200" b="0" i="0" u="none" strike="noStrike" kern="1200" baseline="0" dirty="0" smtClean="0">
                <a:solidFill>
                  <a:schemeClr val="tx1"/>
                </a:solidFill>
                <a:latin typeface="+mn-lt"/>
                <a:ea typeface="+mn-ea"/>
                <a:cs typeface="+mn-cs"/>
              </a:rPr>
              <a:t> vi </a:t>
            </a:r>
            <a:r>
              <a:rPr lang="en-US" sz="1200" b="0" i="0" u="none" strike="noStrike" kern="1200" baseline="0" dirty="0" err="1" smtClean="0">
                <a:solidFill>
                  <a:schemeClr val="tx1"/>
                </a:solidFill>
                <a:latin typeface="+mn-lt"/>
                <a:ea typeface="+mn-ea"/>
                <a:cs typeface="+mn-cs"/>
              </a:rPr>
              <a:t>mennesker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sammensatte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identiteter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trenger</a:t>
            </a:r>
            <a:r>
              <a:rPr lang="en-US" sz="1200" b="0" i="0" u="none" strike="noStrike" kern="1200" baseline="0" dirty="0" smtClean="0">
                <a:solidFill>
                  <a:schemeClr val="tx1"/>
                </a:solidFill>
                <a:latin typeface="+mn-lt"/>
                <a:ea typeface="+mn-ea"/>
                <a:cs typeface="+mn-cs"/>
              </a:rPr>
              <a:t> vi </a:t>
            </a:r>
            <a:r>
              <a:rPr lang="en-US" sz="1200" b="0" i="0" u="none" strike="noStrike" kern="1200" baseline="0" dirty="0" err="1" smtClean="0">
                <a:solidFill>
                  <a:schemeClr val="tx1"/>
                </a:solidFill>
                <a:latin typeface="+mn-lt"/>
                <a:ea typeface="+mn-ea"/>
                <a:cs typeface="+mn-cs"/>
              </a:rPr>
              <a:t>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forståelse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av</a:t>
            </a:r>
            <a:r>
              <a:rPr lang="en-US" sz="1200" b="0" i="0" u="none" strike="noStrike" kern="1200" baseline="0" dirty="0" smtClean="0">
                <a:solidFill>
                  <a:schemeClr val="tx1"/>
                </a:solidFill>
                <a:latin typeface="+mn-lt"/>
                <a:ea typeface="+mn-ea"/>
                <a:cs typeface="+mn-cs"/>
              </a:rPr>
              <a:t> </a:t>
            </a:r>
            <a:r>
              <a:rPr lang="nb-NO" sz="1200" b="0" i="0" u="none" strike="noStrike" kern="1200" baseline="0" dirty="0" smtClean="0">
                <a:solidFill>
                  <a:schemeClr val="tx1"/>
                </a:solidFill>
                <a:latin typeface="+mn-lt"/>
                <a:ea typeface="+mn-ea"/>
                <a:cs typeface="+mn-cs"/>
              </a:rPr>
              <a:t>diskriminering som tar høyde for dette. Vi må se på hvordan de ulike identitetene </a:t>
            </a:r>
            <a:r>
              <a:rPr lang="en-US" sz="1200" b="0" i="0" u="none" strike="noStrike" kern="1200" baseline="0" dirty="0" smtClean="0">
                <a:solidFill>
                  <a:schemeClr val="tx1"/>
                </a:solidFill>
                <a:latin typeface="+mn-lt"/>
                <a:ea typeface="+mn-ea"/>
                <a:cs typeface="+mn-cs"/>
              </a:rPr>
              <a:t>spiller </a:t>
            </a:r>
            <a:r>
              <a:rPr lang="en-US" sz="1200" b="0" i="0" u="none" strike="noStrike" kern="1200" baseline="0" dirty="0" err="1" smtClean="0">
                <a:solidFill>
                  <a:schemeClr val="tx1"/>
                </a:solidFill>
                <a:latin typeface="+mn-lt"/>
                <a:ea typeface="+mn-ea"/>
                <a:cs typeface="+mn-cs"/>
              </a:rPr>
              <a:t>sammen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påvirker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hverandre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Dette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perspektivet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kalles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interseksjonalitet</a:t>
            </a:r>
            <a:r>
              <a:rPr lang="en-US" sz="1200" b="0" i="0" u="none" strike="noStrike" kern="1200" baseline="0" dirty="0" smtClean="0">
                <a:solidFill>
                  <a:schemeClr val="tx1"/>
                </a:solidFill>
                <a:latin typeface="+mn-lt"/>
                <a:ea typeface="+mn-ea"/>
                <a:cs typeface="+mn-cs"/>
              </a:rPr>
              <a:t>.</a:t>
            </a:r>
            <a:endParaRPr lang="nb-NO" noProof="0" dirty="0" smtClean="0"/>
          </a:p>
          <a:p>
            <a:endParaRPr lang="nb-NO" noProof="0" dirty="0" smtClean="0"/>
          </a:p>
          <a:p>
            <a:pPr rtl="0"/>
            <a:r>
              <a:rPr lang="nb-NO" baseline="0" noProof="0" dirty="0" smtClean="0"/>
              <a:t>Begrepet </a:t>
            </a:r>
            <a:r>
              <a:rPr lang="nb-NO" baseline="0" noProof="0" dirty="0" err="1" smtClean="0"/>
              <a:t>interseksjonalitet</a:t>
            </a:r>
            <a:r>
              <a:rPr lang="nb-NO" baseline="0" noProof="0" dirty="0" smtClean="0"/>
              <a:t> ble «funnet opp» av en professor som heter </a:t>
            </a:r>
            <a:r>
              <a:rPr lang="nb-NO" baseline="0" noProof="0" dirty="0" err="1" smtClean="0"/>
              <a:t>Crenshaw</a:t>
            </a:r>
            <a:r>
              <a:rPr lang="nb-NO" baseline="0" noProof="0" dirty="0" smtClean="0"/>
              <a:t> i 1989. Hun studerte hvordan afroamerikanske kvinner rammes av både rasisme og sexisme. </a:t>
            </a:r>
            <a:r>
              <a:rPr lang="nb-NO" noProof="0" dirty="0" smtClean="0"/>
              <a:t>Jeg liker å forklare dette begrepet med å bruke et</a:t>
            </a:r>
            <a:r>
              <a:rPr lang="nb-NO" baseline="0" noProof="0" dirty="0" smtClean="0"/>
              <a:t> konkret eksempel fra en sak som kom til Likestillings- og diskrimineringsombudet for noen år siden. </a:t>
            </a:r>
            <a:r>
              <a:rPr lang="nb-NO" sz="1200" b="0" i="0" u="none" strike="noStrike" kern="1200" baseline="0" noProof="0" dirty="0" smtClean="0">
                <a:solidFill>
                  <a:schemeClr val="tx1"/>
                </a:solidFill>
                <a:effectLst/>
                <a:latin typeface="+mn-lt"/>
                <a:ea typeface="+mn-ea"/>
                <a:cs typeface="+mn-cs"/>
              </a:rPr>
              <a:t>E</a:t>
            </a:r>
            <a:r>
              <a:rPr lang="nb-NO" sz="1200" b="0" i="0" u="none" strike="noStrike" kern="1200" dirty="0" smtClean="0">
                <a:solidFill>
                  <a:schemeClr val="tx1"/>
                </a:solidFill>
                <a:effectLst/>
                <a:latin typeface="+mn-lt"/>
                <a:ea typeface="+mn-ea"/>
                <a:cs typeface="+mn-cs"/>
              </a:rPr>
              <a:t>n asiatisk kvinne forsøkte å sjekke inn på hotell i Oslo en kveld, men ble nektet. Årsak: hotellet mente hun kunne være prostituert. I denne saken var det ikke det at det var en kvinne som var avgjørende i seg selv, heller ikke at hun var asiat, men kombinasjonen at hun var asiat og kvinne som gjorde at hun ble diskriminert.</a:t>
            </a:r>
            <a:endParaRPr lang="nb-NO" b="0" dirty="0" smtClean="0">
              <a:effectLst/>
            </a:endParaRPr>
          </a:p>
          <a:p>
            <a:endParaRPr lang="nb-NO" b="0" dirty="0" smtClean="0">
              <a:effectLst/>
            </a:endParaRPr>
          </a:p>
          <a:p>
            <a:r>
              <a:rPr lang="nb-NO" sz="1200" b="0" i="0" u="none" strike="noStrike" kern="1200" dirty="0" smtClean="0">
                <a:solidFill>
                  <a:schemeClr val="tx1"/>
                </a:solidFill>
                <a:effectLst/>
                <a:latin typeface="+mn-lt"/>
                <a:ea typeface="+mn-ea"/>
                <a:cs typeface="+mn-cs"/>
              </a:rPr>
              <a:t>Dersom vi ikke jobber med diskriminering i et </a:t>
            </a:r>
            <a:r>
              <a:rPr lang="nb-NO" sz="1200" b="0" i="0" u="none" strike="noStrike" kern="1200" dirty="0" err="1" smtClean="0">
                <a:solidFill>
                  <a:schemeClr val="tx1"/>
                </a:solidFill>
                <a:effectLst/>
                <a:latin typeface="+mn-lt"/>
                <a:ea typeface="+mn-ea"/>
                <a:cs typeface="+mn-cs"/>
              </a:rPr>
              <a:t>interseksjonelt</a:t>
            </a:r>
            <a:r>
              <a:rPr lang="nb-NO" sz="1200" b="0" i="0" u="none" strike="noStrike" kern="1200" dirty="0" smtClean="0">
                <a:solidFill>
                  <a:schemeClr val="tx1"/>
                </a:solidFill>
                <a:effectLst/>
                <a:latin typeface="+mn-lt"/>
                <a:ea typeface="+mn-ea"/>
                <a:cs typeface="+mn-cs"/>
              </a:rPr>
              <a:t> perspektiv risikerer vi å ikke oppdage hvilke strukturer og praksiser som virker ekskluderende eller diskriminerende. Identiteter, bakgrunner og erfaringer som kjønn, etnisitet, seksualitet, sosial klasse og funksjonsevne påvirker i hvilken grad vi er i stand til å lykkes i det samfunnet vi befinner oss i.</a:t>
            </a:r>
            <a:r>
              <a:rPr lang="nb-NO" b="0" dirty="0" smtClean="0">
                <a:effectLst/>
              </a:rPr>
              <a:t/>
            </a:r>
            <a:br>
              <a:rPr lang="nb-NO" b="0" dirty="0" smtClean="0">
                <a:effectLst/>
              </a:rPr>
            </a:br>
            <a:r>
              <a:rPr lang="nb-NO" b="0" dirty="0" smtClean="0">
                <a:effectLst/>
              </a:rPr>
              <a:t/>
            </a:r>
            <a:br>
              <a:rPr lang="nb-NO" b="0" dirty="0" smtClean="0">
                <a:effectLst/>
              </a:rPr>
            </a:br>
            <a:r>
              <a:rPr lang="nb-NO" b="0" dirty="0" smtClean="0">
                <a:effectLst/>
              </a:rPr>
              <a:t>Samtidig er det viktig </a:t>
            </a:r>
            <a:r>
              <a:rPr lang="nb-NO" b="0" baseline="0" dirty="0" smtClean="0">
                <a:effectLst/>
              </a:rPr>
              <a:t>å påpeke at dette ikke er et statisk regnestykke. Der en identitet eller karakteristika kan gjøre oss mindre privilegert i en setting, kan den gi oss privilegier i en annen. I en setting kan bli mobbet av medelever for å være god i matte fordi dette ikke er ansett for å være kult, i mange andre settinger kan det derimot gi privilegier. </a:t>
            </a:r>
          </a:p>
          <a:p>
            <a:endParaRPr lang="nb-NO" b="0" baseline="0" dirty="0" smtClean="0">
              <a:effectLst/>
            </a:endParaRPr>
          </a:p>
          <a:p>
            <a:r>
              <a:rPr lang="nb-NO" b="0" baseline="0" dirty="0" smtClean="0">
                <a:effectLst/>
              </a:rPr>
              <a:t>Det er heller ikke slik at dette er et regnestykke. «Du får pluss for å være hvit i huden, men minus for å ha nedsatt funksjonsevne» og så legger man sammen. </a:t>
            </a:r>
          </a:p>
          <a:p>
            <a:endParaRPr lang="nb-NO" b="0" baseline="0" dirty="0" smtClean="0">
              <a:effectLst/>
            </a:endParaRPr>
          </a:p>
          <a:p>
            <a:r>
              <a:rPr lang="nb-NO" b="0" baseline="0" dirty="0" err="1" smtClean="0">
                <a:effectLst/>
              </a:rPr>
              <a:t>Interseksjonalitet</a:t>
            </a:r>
            <a:r>
              <a:rPr lang="nb-NO" b="0" baseline="0" dirty="0" smtClean="0">
                <a:effectLst/>
              </a:rPr>
              <a:t> gjør at man lettere kan forstå folk sine individuelle erfaringer, forstå alle de ulike erfaringene som gjør at en person er slik som hen er.</a:t>
            </a:r>
            <a:endParaRPr lang="nb-NO" baseline="0" noProof="0" dirty="0" smtClean="0"/>
          </a:p>
          <a:p>
            <a:endParaRPr lang="nb-NO" baseline="0" noProof="0" dirty="0" smtClean="0"/>
          </a:p>
          <a:p>
            <a:pPr marL="0" indent="0">
              <a:buFontTx/>
              <a:buNone/>
            </a:pPr>
            <a:r>
              <a:rPr lang="nb-NO" i="0" baseline="0" noProof="0" dirty="0" smtClean="0"/>
              <a:t>-------------</a:t>
            </a:r>
          </a:p>
          <a:p>
            <a:pPr marL="0" indent="0">
              <a:buFontTx/>
              <a:buNone/>
            </a:pPr>
            <a:r>
              <a:rPr lang="nb-NO" b="1" i="0" baseline="0" noProof="0" dirty="0" smtClean="0"/>
              <a:t>Hensikt: </a:t>
            </a:r>
            <a:r>
              <a:rPr lang="nb-NO" b="0" i="0" baseline="0" noProof="0" dirty="0" smtClean="0"/>
              <a:t>forstå at det ikke bare er normer som spiller inn, disse normene må ses i sammenheng. En overordnet innføring i tematikken, videre eksemplifisering følger. </a:t>
            </a:r>
            <a:r>
              <a:rPr lang="nb-NO" b="1" i="0" baseline="0" noProof="0" dirty="0" smtClean="0"/>
              <a:t> </a:t>
            </a:r>
          </a:p>
          <a:p>
            <a:pPr marL="0" indent="0">
              <a:buFontTx/>
              <a:buNone/>
            </a:pPr>
            <a:r>
              <a:rPr lang="nb-NO" b="1" i="0" baseline="0" noProof="0" dirty="0" smtClean="0"/>
              <a:t>Tidsbruk: </a:t>
            </a:r>
            <a:r>
              <a:rPr lang="nb-NO" b="0" i="0" baseline="0" noProof="0" dirty="0" err="1" smtClean="0"/>
              <a:t>ca</a:t>
            </a:r>
            <a:r>
              <a:rPr lang="nb-NO" b="0" i="0" baseline="0" noProof="0" dirty="0" smtClean="0"/>
              <a:t> 5 min</a:t>
            </a:r>
            <a:endParaRPr lang="nb-NO" baseline="0" noProof="0" dirty="0" smtClean="0"/>
          </a:p>
          <a:p>
            <a:endParaRPr lang="nb-NO" baseline="0" noProof="0" dirty="0" smtClean="0"/>
          </a:p>
        </p:txBody>
      </p:sp>
      <p:sp>
        <p:nvSpPr>
          <p:cNvPr id="4" name="Plassholder for lysbildenummer 3"/>
          <p:cNvSpPr>
            <a:spLocks noGrp="1"/>
          </p:cNvSpPr>
          <p:nvPr>
            <p:ph type="sldNum" sz="quarter" idx="10"/>
          </p:nvPr>
        </p:nvSpPr>
        <p:spPr/>
        <p:txBody>
          <a:bodyPr/>
          <a:lstStyle/>
          <a:p>
            <a:fld id="{015600BF-11FC-2045-A5B7-A2929E10A2C7}" type="slidenum">
              <a:rPr lang="en-US" smtClean="0"/>
              <a:t>9</a:t>
            </a:fld>
            <a:endParaRPr lang="en-US"/>
          </a:p>
        </p:txBody>
      </p:sp>
    </p:spTree>
    <p:extLst>
      <p:ext uri="{BB962C8B-B14F-4D97-AF65-F5344CB8AC3E}">
        <p14:creationId xmlns:p14="http://schemas.microsoft.com/office/powerpoint/2010/main" val="316851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57200" y="520196"/>
            <a:ext cx="8229600" cy="2052851"/>
          </a:xfrm>
        </p:spPr>
        <p:txBody>
          <a:bodyPr/>
          <a:lstStyle/>
          <a:p>
            <a:r>
              <a:rPr lang="nb-NO" smtClean="0"/>
              <a:t>Klikk for å redigere tittelstil</a:t>
            </a:r>
            <a:endParaRPr lang="nb-NO" dirty="0"/>
          </a:p>
        </p:txBody>
      </p:sp>
      <p:sp>
        <p:nvSpPr>
          <p:cNvPr id="3" name="Undertittel 2"/>
          <p:cNvSpPr>
            <a:spLocks noGrp="1"/>
          </p:cNvSpPr>
          <p:nvPr>
            <p:ph type="subTitle" idx="1"/>
          </p:nvPr>
        </p:nvSpPr>
        <p:spPr>
          <a:xfrm>
            <a:off x="457200" y="2747350"/>
            <a:ext cx="8229600" cy="2788851"/>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Plassholder for dato 3"/>
          <p:cNvSpPr>
            <a:spLocks noGrp="1"/>
          </p:cNvSpPr>
          <p:nvPr>
            <p:ph type="dt" sz="half" idx="10"/>
          </p:nvPr>
        </p:nvSpPr>
        <p:spPr/>
        <p:txBody>
          <a:bodyPr/>
          <a:lstStyle/>
          <a:p>
            <a:fld id="{B08F018E-49FE-304A-B9D0-7A0F37106996}" type="datetimeFigureOut">
              <a:rPr lang="nb-NO" smtClean="0"/>
              <a:t>04.04.2017</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44414CEF-BAD3-5641-9725-E8DD18756F3C}" type="slidenum">
              <a:rPr lang="nb-NO" smtClean="0"/>
              <a:t>‹#›</a:t>
            </a:fld>
            <a:endParaRPr lang="nb-NO" dirty="0"/>
          </a:p>
        </p:txBody>
      </p:sp>
    </p:spTree>
    <p:extLst>
      <p:ext uri="{BB962C8B-B14F-4D97-AF65-F5344CB8AC3E}">
        <p14:creationId xmlns:p14="http://schemas.microsoft.com/office/powerpoint/2010/main" val="177733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B08F018E-49FE-304A-B9D0-7A0F37106996}" type="datetimeFigureOut">
              <a:rPr lang="nb-NO" smtClean="0"/>
              <a:t>04.04.2017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4414CEF-BAD3-5641-9725-E8DD18756F3C}" type="slidenum">
              <a:rPr lang="nb-NO" smtClean="0"/>
              <a:t>‹#›</a:t>
            </a:fld>
            <a:endParaRPr lang="nb-NO"/>
          </a:p>
        </p:txBody>
      </p:sp>
    </p:spTree>
    <p:extLst>
      <p:ext uri="{BB962C8B-B14F-4D97-AF65-F5344CB8AC3E}">
        <p14:creationId xmlns:p14="http://schemas.microsoft.com/office/powerpoint/2010/main" val="372656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156847"/>
          </a:xfrm>
        </p:spPr>
        <p:txBody>
          <a:bodyPr vert="eaVert"/>
          <a:lstStyle/>
          <a:p>
            <a:r>
              <a:rPr lang="nb-NO" smtClean="0"/>
              <a:t>Klikk for å redigere tittelstil</a:t>
            </a:r>
            <a:endParaRPr lang="nb-NO" dirty="0"/>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B08F018E-49FE-304A-B9D0-7A0F37106996}" type="datetimeFigureOut">
              <a:rPr lang="nb-NO" smtClean="0"/>
              <a:t>04.04.2017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4414CEF-BAD3-5641-9725-E8DD18756F3C}" type="slidenum">
              <a:rPr lang="nb-NO" smtClean="0"/>
              <a:t>‹#›</a:t>
            </a:fld>
            <a:endParaRPr lang="nb-NO"/>
          </a:p>
        </p:txBody>
      </p:sp>
    </p:spTree>
    <p:extLst>
      <p:ext uri="{BB962C8B-B14F-4D97-AF65-F5344CB8AC3E}">
        <p14:creationId xmlns:p14="http://schemas.microsoft.com/office/powerpoint/2010/main" val="156767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B08F018E-49FE-304A-B9D0-7A0F37106996}" type="datetimeFigureOut">
              <a:rPr lang="nb-NO" smtClean="0"/>
              <a:t>04.04.2017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4414CEF-BAD3-5641-9725-E8DD18756F3C}" type="slidenum">
              <a:rPr lang="nb-NO" smtClean="0"/>
              <a:t>‹#›</a:t>
            </a:fld>
            <a:endParaRPr lang="nb-NO"/>
          </a:p>
        </p:txBody>
      </p:sp>
    </p:spTree>
    <p:extLst>
      <p:ext uri="{BB962C8B-B14F-4D97-AF65-F5344CB8AC3E}">
        <p14:creationId xmlns:p14="http://schemas.microsoft.com/office/powerpoint/2010/main" val="284550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57200" y="4049993"/>
            <a:ext cx="8229600" cy="1362075"/>
          </a:xfrm>
        </p:spPr>
        <p:txBody>
          <a:bodyPr anchor="t"/>
          <a:lstStyle>
            <a:lvl1pPr algn="l">
              <a:defRPr sz="4000" b="1" cap="all"/>
            </a:lvl1pPr>
          </a:lstStyle>
          <a:p>
            <a:r>
              <a:rPr lang="nb-NO" smtClean="0"/>
              <a:t>Klikk for å redigere tittelstil</a:t>
            </a:r>
            <a:endParaRPr lang="nb-NO" dirty="0"/>
          </a:p>
        </p:txBody>
      </p:sp>
      <p:sp>
        <p:nvSpPr>
          <p:cNvPr id="3" name="Plassholder for tekst 2"/>
          <p:cNvSpPr>
            <a:spLocks noGrp="1"/>
          </p:cNvSpPr>
          <p:nvPr>
            <p:ph type="body" idx="1"/>
          </p:nvPr>
        </p:nvSpPr>
        <p:spPr>
          <a:xfrm>
            <a:off x="457200" y="2400404"/>
            <a:ext cx="8229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08F018E-49FE-304A-B9D0-7A0F37106996}" type="datetimeFigureOut">
              <a:rPr lang="nb-NO" smtClean="0"/>
              <a:t>04.04.2017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4414CEF-BAD3-5641-9725-E8DD18756F3C}" type="slidenum">
              <a:rPr lang="nb-NO" smtClean="0"/>
              <a:t>‹#›</a:t>
            </a:fld>
            <a:endParaRPr lang="nb-NO"/>
          </a:p>
        </p:txBody>
      </p:sp>
    </p:spTree>
    <p:extLst>
      <p:ext uri="{BB962C8B-B14F-4D97-AF65-F5344CB8AC3E}">
        <p14:creationId xmlns:p14="http://schemas.microsoft.com/office/powerpoint/2010/main" val="208775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457200" y="1600200"/>
            <a:ext cx="4038600" cy="396920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600201"/>
            <a:ext cx="4038600" cy="3969202"/>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p:txBody>
          <a:bodyPr/>
          <a:lstStyle/>
          <a:p>
            <a:fld id="{B08F018E-49FE-304A-B9D0-7A0F37106996}" type="datetimeFigureOut">
              <a:rPr lang="nb-NO" smtClean="0"/>
              <a:t>04.04.2017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4414CEF-BAD3-5641-9725-E8DD18756F3C}" type="slidenum">
              <a:rPr lang="nb-NO" smtClean="0"/>
              <a:t>‹#›</a:t>
            </a:fld>
            <a:endParaRPr lang="nb-NO"/>
          </a:p>
        </p:txBody>
      </p:sp>
    </p:spTree>
    <p:extLst>
      <p:ext uri="{BB962C8B-B14F-4D97-AF65-F5344CB8AC3E}">
        <p14:creationId xmlns:p14="http://schemas.microsoft.com/office/powerpoint/2010/main" val="340337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457200" y="1535113"/>
            <a:ext cx="404018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377926"/>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377926"/>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6"/>
          <p:cNvSpPr>
            <a:spLocks noGrp="1"/>
          </p:cNvSpPr>
          <p:nvPr>
            <p:ph type="dt" sz="half" idx="10"/>
          </p:nvPr>
        </p:nvSpPr>
        <p:spPr/>
        <p:txBody>
          <a:bodyPr/>
          <a:lstStyle/>
          <a:p>
            <a:fld id="{B08F018E-49FE-304A-B9D0-7A0F37106996}" type="datetimeFigureOut">
              <a:rPr lang="nb-NO" smtClean="0"/>
              <a:t>04.04.2017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4414CEF-BAD3-5641-9725-E8DD18756F3C}" type="slidenum">
              <a:rPr lang="nb-NO" smtClean="0"/>
              <a:t>‹#›</a:t>
            </a:fld>
            <a:endParaRPr lang="nb-NO"/>
          </a:p>
        </p:txBody>
      </p:sp>
    </p:spTree>
    <p:extLst>
      <p:ext uri="{BB962C8B-B14F-4D97-AF65-F5344CB8AC3E}">
        <p14:creationId xmlns:p14="http://schemas.microsoft.com/office/powerpoint/2010/main" val="407499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dato 2"/>
          <p:cNvSpPr>
            <a:spLocks noGrp="1"/>
          </p:cNvSpPr>
          <p:nvPr>
            <p:ph type="dt" sz="half" idx="10"/>
          </p:nvPr>
        </p:nvSpPr>
        <p:spPr/>
        <p:txBody>
          <a:bodyPr/>
          <a:lstStyle/>
          <a:p>
            <a:fld id="{B08F018E-49FE-304A-B9D0-7A0F37106996}" type="datetimeFigureOut">
              <a:rPr lang="nb-NO" smtClean="0"/>
              <a:t>04.04.2017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4414CEF-BAD3-5641-9725-E8DD18756F3C}" type="slidenum">
              <a:rPr lang="nb-NO" smtClean="0"/>
              <a:t>‹#›</a:t>
            </a:fld>
            <a:endParaRPr lang="nb-NO"/>
          </a:p>
        </p:txBody>
      </p:sp>
    </p:spTree>
    <p:extLst>
      <p:ext uri="{BB962C8B-B14F-4D97-AF65-F5344CB8AC3E}">
        <p14:creationId xmlns:p14="http://schemas.microsoft.com/office/powerpoint/2010/main" val="241444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08F018E-49FE-304A-B9D0-7A0F37106996}" type="datetimeFigureOut">
              <a:rPr lang="nb-NO" smtClean="0"/>
              <a:t>04.04.2017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4414CEF-BAD3-5641-9725-E8DD18756F3C}" type="slidenum">
              <a:rPr lang="nb-NO" smtClean="0"/>
              <a:t>‹#›</a:t>
            </a:fld>
            <a:endParaRPr lang="nb-NO"/>
          </a:p>
        </p:txBody>
      </p:sp>
    </p:spTree>
    <p:extLst>
      <p:ext uri="{BB962C8B-B14F-4D97-AF65-F5344CB8AC3E}">
        <p14:creationId xmlns:p14="http://schemas.microsoft.com/office/powerpoint/2010/main" val="222585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dirty="0"/>
          </a:p>
        </p:txBody>
      </p:sp>
      <p:sp>
        <p:nvSpPr>
          <p:cNvPr id="3" name="Plassholder for innhold 2"/>
          <p:cNvSpPr>
            <a:spLocks noGrp="1"/>
          </p:cNvSpPr>
          <p:nvPr>
            <p:ph idx="1"/>
          </p:nvPr>
        </p:nvSpPr>
        <p:spPr>
          <a:xfrm>
            <a:off x="3575050" y="273050"/>
            <a:ext cx="5111750" cy="5246551"/>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tekst 3"/>
          <p:cNvSpPr>
            <a:spLocks noGrp="1"/>
          </p:cNvSpPr>
          <p:nvPr>
            <p:ph type="body" sz="half" idx="2"/>
          </p:nvPr>
        </p:nvSpPr>
        <p:spPr>
          <a:xfrm>
            <a:off x="457200" y="1435100"/>
            <a:ext cx="3008313" cy="40845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08F018E-49FE-304A-B9D0-7A0F37106996}" type="datetimeFigureOut">
              <a:rPr lang="nb-NO" smtClean="0"/>
              <a:t>04.04.2017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4414CEF-BAD3-5641-9725-E8DD18756F3C}" type="slidenum">
              <a:rPr lang="nb-NO" smtClean="0"/>
              <a:t>‹#›</a:t>
            </a:fld>
            <a:endParaRPr lang="nb-NO"/>
          </a:p>
        </p:txBody>
      </p:sp>
    </p:spTree>
    <p:extLst>
      <p:ext uri="{BB962C8B-B14F-4D97-AF65-F5344CB8AC3E}">
        <p14:creationId xmlns:p14="http://schemas.microsoft.com/office/powerpoint/2010/main" val="409950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4800600"/>
            <a:ext cx="5562600" cy="566738"/>
          </a:xfrm>
        </p:spPr>
        <p:txBody>
          <a:bodyPr anchor="b"/>
          <a:lstStyle>
            <a:lvl1pPr algn="l">
              <a:defRPr sz="2000" b="1"/>
            </a:lvl1pPr>
          </a:lstStyle>
          <a:p>
            <a:r>
              <a:rPr lang="nb-NO" smtClean="0"/>
              <a:t>Klikk for å redigere tittelstil</a:t>
            </a:r>
            <a:endParaRPr lang="nb-NO" dirty="0"/>
          </a:p>
        </p:txBody>
      </p:sp>
      <p:sp>
        <p:nvSpPr>
          <p:cNvPr id="3" name="Plassholder for bilde 2"/>
          <p:cNvSpPr>
            <a:spLocks noGrp="1"/>
          </p:cNvSpPr>
          <p:nvPr>
            <p:ph type="pic" idx="1"/>
          </p:nvPr>
        </p:nvSpPr>
        <p:spPr>
          <a:xfrm>
            <a:off x="457200" y="612775"/>
            <a:ext cx="8229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dirty="0"/>
          </a:p>
        </p:txBody>
      </p:sp>
      <p:sp>
        <p:nvSpPr>
          <p:cNvPr id="4" name="Plassholder for tekst 3"/>
          <p:cNvSpPr>
            <a:spLocks noGrp="1"/>
          </p:cNvSpPr>
          <p:nvPr>
            <p:ph type="body" sz="half" idx="2"/>
          </p:nvPr>
        </p:nvSpPr>
        <p:spPr>
          <a:xfrm>
            <a:off x="457200" y="5367338"/>
            <a:ext cx="5562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08F018E-49FE-304A-B9D0-7A0F37106996}" type="datetimeFigureOut">
              <a:rPr lang="nb-NO" smtClean="0"/>
              <a:t>04.04.2017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4414CEF-BAD3-5641-9725-E8DD18756F3C}" type="slidenum">
              <a:rPr lang="nb-NO" smtClean="0"/>
              <a:t>‹#›</a:t>
            </a:fld>
            <a:endParaRPr lang="nb-NO"/>
          </a:p>
        </p:txBody>
      </p:sp>
    </p:spTree>
    <p:extLst>
      <p:ext uri="{BB962C8B-B14F-4D97-AF65-F5344CB8AC3E}">
        <p14:creationId xmlns:p14="http://schemas.microsoft.com/office/powerpoint/2010/main" val="107254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3927701"/>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B08F018E-49FE-304A-B9D0-7A0F37106996}" type="datetimeFigureOut">
              <a:rPr lang="nb-NO" smtClean="0"/>
              <a:pPr/>
              <a:t>04.04.2017</a:t>
            </a:fld>
            <a:endParaRPr lang="nb-NO" dirty="0"/>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a:defRPr>
            </a:lvl1pPr>
          </a:lstStyle>
          <a:p>
            <a:endParaRPr lang="nb-NO" dirty="0"/>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a:defRPr>
            </a:lvl1pPr>
          </a:lstStyle>
          <a:p>
            <a:fld id="{44414CEF-BAD3-5641-9725-E8DD18756F3C}" type="slidenum">
              <a:rPr lang="nb-NO" smtClean="0"/>
              <a:pPr/>
              <a:t>‹#›</a:t>
            </a:fld>
            <a:endParaRPr lang="nb-NO" dirty="0"/>
          </a:p>
        </p:txBody>
      </p:sp>
      <p:pic>
        <p:nvPicPr>
          <p:cNvPr id="7" name="Bilde 6" descr="logo-cmyk.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6541" y="5688248"/>
            <a:ext cx="1270259" cy="496016"/>
          </a:xfrm>
          <a:prstGeom prst="rect">
            <a:avLst/>
          </a:prstGeom>
        </p:spPr>
      </p:pic>
    </p:spTree>
    <p:extLst>
      <p:ext uri="{BB962C8B-B14F-4D97-AF65-F5344CB8AC3E}">
        <p14:creationId xmlns:p14="http://schemas.microsoft.com/office/powerpoint/2010/main" val="23111175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000" b="1" i="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Mangfold i organisasjonene</a:t>
            </a:r>
            <a:endParaRPr lang="nb-NO" dirty="0"/>
          </a:p>
        </p:txBody>
      </p:sp>
      <p:sp>
        <p:nvSpPr>
          <p:cNvPr id="3" name="Undertittel 2"/>
          <p:cNvSpPr>
            <a:spLocks noGrp="1"/>
          </p:cNvSpPr>
          <p:nvPr>
            <p:ph type="subTitle" idx="1"/>
          </p:nvPr>
        </p:nvSpPr>
        <p:spPr/>
        <p:txBody>
          <a:bodyPr/>
          <a:lstStyle/>
          <a:p>
            <a:endParaRPr lang="nb-NO" dirty="0" smtClean="0"/>
          </a:p>
          <a:p>
            <a:r>
              <a:rPr lang="nb-NO" dirty="0" smtClean="0"/>
              <a:t>Åshild Marie Vige</a:t>
            </a:r>
          </a:p>
          <a:p>
            <a:r>
              <a:rPr lang="nb-NO" dirty="0" err="1" smtClean="0"/>
              <a:t>ashild.vige@gmail.com</a:t>
            </a:r>
            <a:endParaRPr lang="nb-NO" dirty="0"/>
          </a:p>
        </p:txBody>
      </p:sp>
    </p:spTree>
    <p:extLst>
      <p:ext uri="{BB962C8B-B14F-4D97-AF65-F5344CB8AC3E}">
        <p14:creationId xmlns:p14="http://schemas.microsoft.com/office/powerpoint/2010/main" val="175376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stretch>
            <a:fillRect/>
          </a:stretch>
        </p:blipFill>
        <p:spPr>
          <a:xfrm>
            <a:off x="2273300" y="0"/>
            <a:ext cx="4580298" cy="6858000"/>
          </a:xfrm>
          <a:prstGeom prst="rect">
            <a:avLst/>
          </a:prstGeom>
        </p:spPr>
      </p:pic>
    </p:spTree>
    <p:extLst>
      <p:ext uri="{BB962C8B-B14F-4D97-AF65-F5344CB8AC3E}">
        <p14:creationId xmlns:p14="http://schemas.microsoft.com/office/powerpoint/2010/main" val="390613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poenget?</a:t>
            </a:r>
            <a:endParaRPr lang="nb-NO" dirty="0"/>
          </a:p>
        </p:txBody>
      </p:sp>
      <p:sp>
        <p:nvSpPr>
          <p:cNvPr id="3" name="Plassholder for innhold 2"/>
          <p:cNvSpPr>
            <a:spLocks noGrp="1"/>
          </p:cNvSpPr>
          <p:nvPr>
            <p:ph idx="1"/>
          </p:nvPr>
        </p:nvSpPr>
        <p:spPr/>
        <p:txBody>
          <a:bodyPr>
            <a:normAutofit/>
          </a:bodyPr>
          <a:lstStyle/>
          <a:p>
            <a:r>
              <a:rPr lang="nb-NO" dirty="0" smtClean="0"/>
              <a:t>Samspill mellom identiteter</a:t>
            </a:r>
          </a:p>
          <a:p>
            <a:r>
              <a:rPr lang="nb-NO" dirty="0" err="1" smtClean="0"/>
              <a:t>Overskygging</a:t>
            </a:r>
            <a:r>
              <a:rPr lang="nb-NO" dirty="0" smtClean="0"/>
              <a:t>? </a:t>
            </a:r>
          </a:p>
          <a:p>
            <a:r>
              <a:rPr lang="nb-NO" dirty="0" smtClean="0"/>
              <a:t>Muliggjør det å se på folk som komplekse individ</a:t>
            </a:r>
          </a:p>
          <a:p>
            <a:r>
              <a:rPr lang="nb-NO" dirty="0" smtClean="0"/>
              <a:t>Kan identifisere diskriminerende strukturer</a:t>
            </a:r>
          </a:p>
          <a:p>
            <a:endParaRPr lang="nb-NO" dirty="0" smtClean="0"/>
          </a:p>
          <a:p>
            <a:r>
              <a:rPr lang="nb-NO" dirty="0" smtClean="0"/>
              <a:t>Kim som eksempel	</a:t>
            </a:r>
            <a:endParaRPr lang="nb-NO" dirty="0"/>
          </a:p>
        </p:txBody>
      </p:sp>
    </p:spTree>
    <p:extLst>
      <p:ext uri="{BB962C8B-B14F-4D97-AF65-F5344CB8AC3E}">
        <p14:creationId xmlns:p14="http://schemas.microsoft.com/office/powerpoint/2010/main" val="3097240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79367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Praktisk</a:t>
            </a:r>
            <a:r>
              <a:rPr lang="en-US" dirty="0" smtClean="0"/>
              <a:t> del</a:t>
            </a:r>
            <a:endParaRPr lang="en-US" dirty="0"/>
          </a:p>
        </p:txBody>
      </p:sp>
      <p:sp>
        <p:nvSpPr>
          <p:cNvPr id="3" name="Plassholder for tekst 2"/>
          <p:cNvSpPr>
            <a:spLocks noGrp="1"/>
          </p:cNvSpPr>
          <p:nvPr>
            <p:ph type="body" idx="1"/>
          </p:nvPr>
        </p:nvSpPr>
        <p:spPr/>
        <p:txBody>
          <a:bodyPr/>
          <a:lstStyle/>
          <a:p>
            <a:pPr marL="342900" indent="-342900">
              <a:buFontTx/>
              <a:buChar char="-"/>
            </a:pPr>
            <a:r>
              <a:rPr lang="nb-NO" dirty="0" smtClean="0"/>
              <a:t>Hvem er inkludert i din organisasjon?</a:t>
            </a:r>
          </a:p>
          <a:p>
            <a:pPr marL="342900" indent="-342900">
              <a:buFontTx/>
              <a:buChar char="-"/>
            </a:pPr>
            <a:r>
              <a:rPr lang="nb-NO" dirty="0" smtClean="0"/>
              <a:t>Diskusjon </a:t>
            </a:r>
            <a:r>
              <a:rPr lang="nb-NO" dirty="0" smtClean="0"/>
              <a:t>og erfaringsutveksling</a:t>
            </a:r>
            <a:endParaRPr lang="nb-NO" dirty="0"/>
          </a:p>
        </p:txBody>
      </p:sp>
    </p:spTree>
    <p:extLst>
      <p:ext uri="{BB962C8B-B14F-4D97-AF65-F5344CB8AC3E}">
        <p14:creationId xmlns:p14="http://schemas.microsoft.com/office/powerpoint/2010/main" val="2033372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Hvem er inkludert hos oss?</a:t>
            </a:r>
            <a:endParaRPr lang="nb-NO" dirty="0"/>
          </a:p>
        </p:txBody>
      </p:sp>
      <p:sp>
        <p:nvSpPr>
          <p:cNvPr id="3" name="Plassholder for innhold 2"/>
          <p:cNvSpPr>
            <a:spLocks noGrp="1"/>
          </p:cNvSpPr>
          <p:nvPr>
            <p:ph idx="1"/>
          </p:nvPr>
        </p:nvSpPr>
        <p:spPr/>
        <p:txBody>
          <a:bodyPr/>
          <a:lstStyle/>
          <a:p>
            <a:pPr marL="0" indent="0">
              <a:buNone/>
            </a:pPr>
            <a:r>
              <a:rPr lang="nb-NO" b="1" dirty="0" smtClean="0"/>
              <a:t>Diskusjon: </a:t>
            </a:r>
          </a:p>
          <a:p>
            <a:r>
              <a:rPr lang="nb-NO" dirty="0" smtClean="0"/>
              <a:t>Hvem har mest innflytelse i din organisasjon?</a:t>
            </a:r>
          </a:p>
          <a:p>
            <a:pPr lvl="1"/>
            <a:r>
              <a:rPr lang="nb-NO" dirty="0" smtClean="0"/>
              <a:t>Ledelsesposisjoner, nasjonalt, regionalt og lokalt</a:t>
            </a:r>
          </a:p>
          <a:p>
            <a:pPr lvl="1"/>
            <a:r>
              <a:rPr lang="nb-NO" dirty="0" smtClean="0"/>
              <a:t>Hvem deltar på møter og lignende?</a:t>
            </a:r>
          </a:p>
          <a:p>
            <a:r>
              <a:rPr lang="nb-NO" dirty="0" smtClean="0"/>
              <a:t>Hvem er underrepresentert?</a:t>
            </a:r>
          </a:p>
          <a:p>
            <a:r>
              <a:rPr lang="nb-NO" dirty="0" smtClean="0"/>
              <a:t>Årsaker til dette?</a:t>
            </a:r>
          </a:p>
          <a:p>
            <a:pPr marL="0" indent="0">
              <a:buNone/>
            </a:pPr>
            <a:endParaRPr lang="nb-NO" dirty="0"/>
          </a:p>
        </p:txBody>
      </p:sp>
    </p:spTree>
    <p:extLst>
      <p:ext uri="{BB962C8B-B14F-4D97-AF65-F5344CB8AC3E}">
        <p14:creationId xmlns:p14="http://schemas.microsoft.com/office/powerpoint/2010/main" val="1714701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en-US"/>
          </a:p>
        </p:txBody>
      </p:sp>
      <p:sp>
        <p:nvSpPr>
          <p:cNvPr id="3" name="Plassholder for innhold 2"/>
          <p:cNvSpPr>
            <a:spLocks noGrp="1"/>
          </p:cNvSpPr>
          <p:nvPr>
            <p:ph idx="1"/>
          </p:nvPr>
        </p:nvSpPr>
        <p:spPr/>
        <p:txBody>
          <a:bodyPr/>
          <a:lstStyle/>
          <a:p>
            <a:r>
              <a:rPr lang="nb-NO" dirty="0" smtClean="0"/>
              <a:t>Hvordan rekrutterer dere nye medlemmer?</a:t>
            </a:r>
          </a:p>
          <a:p>
            <a:r>
              <a:rPr lang="nb-NO" dirty="0" smtClean="0"/>
              <a:t>Hvem når dere ut til gjennom kommunikasjonen deres? Både </a:t>
            </a:r>
            <a:r>
              <a:rPr lang="nb-NO" u="sng" dirty="0" smtClean="0"/>
              <a:t>innhold</a:t>
            </a:r>
            <a:r>
              <a:rPr lang="nb-NO" dirty="0" smtClean="0"/>
              <a:t> og </a:t>
            </a:r>
            <a:r>
              <a:rPr lang="nb-NO" u="sng" dirty="0" smtClean="0"/>
              <a:t>kanal</a:t>
            </a:r>
            <a:r>
              <a:rPr lang="nb-NO" dirty="0" smtClean="0"/>
              <a:t> (nettsider, nyhetsbrev, brosjyrer, stand, fysiske møter…)</a:t>
            </a:r>
          </a:p>
          <a:p>
            <a:r>
              <a:rPr lang="nb-NO" dirty="0" smtClean="0"/>
              <a:t>Hvem når dere </a:t>
            </a:r>
            <a:r>
              <a:rPr lang="nb-NO" i="1" dirty="0" smtClean="0"/>
              <a:t>ikke</a:t>
            </a:r>
            <a:r>
              <a:rPr lang="nb-NO" dirty="0" smtClean="0"/>
              <a:t> gjennom disse kommunikasjons- og rekrutteringskanalene?</a:t>
            </a:r>
            <a:endParaRPr lang="nb-NO" dirty="0"/>
          </a:p>
        </p:txBody>
      </p:sp>
    </p:spTree>
    <p:extLst>
      <p:ext uri="{BB962C8B-B14F-4D97-AF65-F5344CB8AC3E}">
        <p14:creationId xmlns:p14="http://schemas.microsoft.com/office/powerpoint/2010/main" val="3781751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Hva</a:t>
            </a:r>
            <a:r>
              <a:rPr lang="en-US" dirty="0" smtClean="0"/>
              <a:t> </a:t>
            </a:r>
            <a:r>
              <a:rPr lang="en-US" dirty="0" err="1" smtClean="0"/>
              <a:t>kom</a:t>
            </a:r>
            <a:r>
              <a:rPr lang="en-US" dirty="0" smtClean="0"/>
              <a:t> </a:t>
            </a:r>
            <a:r>
              <a:rPr lang="en-US" dirty="0" err="1" smtClean="0"/>
              <a:t>dere</a:t>
            </a:r>
            <a:r>
              <a:rPr lang="en-US" dirty="0" smtClean="0"/>
              <a:t> </a:t>
            </a:r>
            <a:r>
              <a:rPr lang="en-US" dirty="0" err="1" smtClean="0"/>
              <a:t>frem</a:t>
            </a:r>
            <a:r>
              <a:rPr lang="en-US" dirty="0" smtClean="0"/>
              <a:t> </a:t>
            </a:r>
            <a:r>
              <a:rPr lang="en-US" dirty="0" err="1" smtClean="0"/>
              <a:t>til</a:t>
            </a:r>
            <a:r>
              <a:rPr lang="en-US" dirty="0" smtClean="0"/>
              <a:t>?</a:t>
            </a:r>
            <a:endParaRPr lang="en-US" dirty="0"/>
          </a:p>
        </p:txBody>
      </p:sp>
      <p:sp>
        <p:nvSpPr>
          <p:cNvPr id="3" name="Plassholder for tekst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5631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Dilemma</a:t>
            </a:r>
            <a:endParaRPr lang="en-US" dirty="0"/>
          </a:p>
        </p:txBody>
      </p:sp>
      <p:sp>
        <p:nvSpPr>
          <p:cNvPr id="3" name="Plassholder for innhold 2"/>
          <p:cNvSpPr>
            <a:spLocks noGrp="1"/>
          </p:cNvSpPr>
          <p:nvPr>
            <p:ph idx="1"/>
          </p:nvPr>
        </p:nvSpPr>
        <p:spPr/>
        <p:txBody>
          <a:bodyPr/>
          <a:lstStyle/>
          <a:p>
            <a:r>
              <a:rPr lang="nb-NO" dirty="0" smtClean="0"/>
              <a:t>Språk og begreper</a:t>
            </a:r>
            <a:endParaRPr lang="nb-NO" dirty="0" smtClean="0"/>
          </a:p>
          <a:p>
            <a:r>
              <a:rPr lang="nb-NO" dirty="0" smtClean="0"/>
              <a:t>Vennegjeng i lokallaget</a:t>
            </a:r>
          </a:p>
          <a:p>
            <a:r>
              <a:rPr lang="nb-NO" dirty="0" smtClean="0"/>
              <a:t>Pris på sommerleir, tilrettelegging</a:t>
            </a:r>
          </a:p>
          <a:p>
            <a:endParaRPr lang="nb-NO" dirty="0"/>
          </a:p>
          <a:p>
            <a:r>
              <a:rPr lang="nb-NO" dirty="0" smtClean="0"/>
              <a:t>Hvilke dilemma har dere opplevd?</a:t>
            </a:r>
          </a:p>
          <a:p>
            <a:endParaRPr lang="en-US" dirty="0"/>
          </a:p>
        </p:txBody>
      </p:sp>
    </p:spTree>
    <p:extLst>
      <p:ext uri="{BB962C8B-B14F-4D97-AF65-F5344CB8AC3E}">
        <p14:creationId xmlns:p14="http://schemas.microsoft.com/office/powerpoint/2010/main" val="89615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avslutning</a:t>
            </a:r>
            <a:endParaRPr lang="en-US" dirty="0"/>
          </a:p>
        </p:txBody>
      </p:sp>
      <p:sp>
        <p:nvSpPr>
          <p:cNvPr id="3" name="Plassholder for tekst 2"/>
          <p:cNvSpPr>
            <a:spLocks noGrp="1"/>
          </p:cNvSpPr>
          <p:nvPr>
            <p:ph type="body" idx="1"/>
          </p:nvPr>
        </p:nvSpPr>
        <p:spPr/>
        <p:txBody>
          <a:bodyPr/>
          <a:lstStyle/>
          <a:p>
            <a:r>
              <a:rPr lang="en-US" dirty="0" err="1" smtClean="0"/>
              <a:t>Hvilke</a:t>
            </a:r>
            <a:r>
              <a:rPr lang="en-US" dirty="0" smtClean="0"/>
              <a:t> </a:t>
            </a:r>
            <a:r>
              <a:rPr lang="en-US" dirty="0" err="1" smtClean="0"/>
              <a:t>gode</a:t>
            </a:r>
            <a:r>
              <a:rPr lang="en-US" dirty="0" smtClean="0"/>
              <a:t> </a:t>
            </a:r>
            <a:r>
              <a:rPr lang="en-US" dirty="0" err="1" smtClean="0"/>
              <a:t>idéer</a:t>
            </a:r>
            <a:r>
              <a:rPr lang="en-US" dirty="0" smtClean="0"/>
              <a:t> </a:t>
            </a:r>
            <a:r>
              <a:rPr lang="en-US" dirty="0" err="1" smtClean="0"/>
              <a:t>kan</a:t>
            </a:r>
            <a:r>
              <a:rPr lang="en-US" dirty="0" smtClean="0"/>
              <a:t> </a:t>
            </a:r>
            <a:r>
              <a:rPr lang="en-US" dirty="0" err="1" smtClean="0"/>
              <a:t>jeg</a:t>
            </a:r>
            <a:r>
              <a:rPr lang="en-US" dirty="0" smtClean="0"/>
              <a:t> ta med </a:t>
            </a:r>
            <a:r>
              <a:rPr lang="en-US" dirty="0" err="1" smtClean="0"/>
              <a:t>hjem</a:t>
            </a:r>
            <a:r>
              <a:rPr lang="en-US" dirty="0" smtClean="0"/>
              <a:t>?</a:t>
            </a:r>
            <a:endParaRPr lang="en-US" dirty="0" smtClean="0"/>
          </a:p>
        </p:txBody>
      </p:sp>
    </p:spTree>
    <p:extLst>
      <p:ext uri="{BB962C8B-B14F-4D97-AF65-F5344CB8AC3E}">
        <p14:creationId xmlns:p14="http://schemas.microsoft.com/office/powerpoint/2010/main" val="229271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indent="0">
              <a:buNone/>
            </a:pPr>
            <a:r>
              <a:rPr lang="nb-NO" b="1" dirty="0" smtClean="0"/>
              <a:t>Mål for kurset:</a:t>
            </a:r>
          </a:p>
          <a:p>
            <a:r>
              <a:rPr lang="nb-NO" dirty="0" smtClean="0"/>
              <a:t>Bedre forståelse av ”mangfoldtankegang” </a:t>
            </a:r>
          </a:p>
          <a:p>
            <a:r>
              <a:rPr lang="nb-NO" dirty="0" smtClean="0"/>
              <a:t>Bedre forståelse av </a:t>
            </a:r>
            <a:r>
              <a:rPr lang="nb-NO" dirty="0" err="1" smtClean="0"/>
              <a:t>magfoldsbarrierer</a:t>
            </a:r>
            <a:r>
              <a:rPr lang="nb-NO" dirty="0" smtClean="0"/>
              <a:t> i organisasjonen og hvordan disse kan møtes</a:t>
            </a:r>
            <a:endParaRPr lang="nb-NO" dirty="0"/>
          </a:p>
        </p:txBody>
      </p:sp>
    </p:spTree>
    <p:extLst>
      <p:ext uri="{BB962C8B-B14F-4D97-AF65-F5344CB8AC3E}">
        <p14:creationId xmlns:p14="http://schemas.microsoft.com/office/powerpoint/2010/main" val="1890202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smtClean="0"/>
              <a:t>Fra </a:t>
            </a:r>
            <a:r>
              <a:rPr lang="en-US" dirty="0" err="1" smtClean="0"/>
              <a:t>toleranse</a:t>
            </a:r>
            <a:r>
              <a:rPr lang="en-US" dirty="0" smtClean="0"/>
              <a:t> </a:t>
            </a:r>
            <a:r>
              <a:rPr lang="en-US" dirty="0" err="1" smtClean="0"/>
              <a:t>til</a:t>
            </a:r>
            <a:r>
              <a:rPr lang="en-US" dirty="0" smtClean="0"/>
              <a:t> </a:t>
            </a:r>
            <a:r>
              <a:rPr lang="en-US" dirty="0" err="1" smtClean="0"/>
              <a:t>normer</a:t>
            </a:r>
            <a:r>
              <a:rPr lang="en-US" dirty="0" smtClean="0"/>
              <a:t> </a:t>
            </a:r>
            <a:r>
              <a:rPr lang="en-US" dirty="0" err="1" smtClean="0"/>
              <a:t>og</a:t>
            </a:r>
            <a:r>
              <a:rPr lang="en-US" dirty="0" smtClean="0"/>
              <a:t> </a:t>
            </a:r>
            <a:r>
              <a:rPr lang="en-US" dirty="0" err="1" smtClean="0"/>
              <a:t>sammensatt</a:t>
            </a:r>
            <a:r>
              <a:rPr lang="en-US" dirty="0" smtClean="0"/>
              <a:t> </a:t>
            </a:r>
            <a:r>
              <a:rPr lang="en-US" dirty="0" err="1" smtClean="0"/>
              <a:t>diskriminering</a:t>
            </a:r>
            <a:endParaRPr lang="en-US" dirty="0"/>
          </a:p>
        </p:txBody>
      </p:sp>
      <p:sp>
        <p:nvSpPr>
          <p:cNvPr id="3" name="Plassholder for tekst 2"/>
          <p:cNvSpPr>
            <a:spLocks noGrp="1"/>
          </p:cNvSpPr>
          <p:nvPr>
            <p:ph type="body" idx="1"/>
          </p:nvPr>
        </p:nvSpPr>
        <p:spPr/>
        <p:txBody>
          <a:bodyPr/>
          <a:lstStyle/>
          <a:p>
            <a:endParaRPr lang="en-US"/>
          </a:p>
        </p:txBody>
      </p:sp>
    </p:spTree>
    <p:extLst>
      <p:ext uri="{BB962C8B-B14F-4D97-AF65-F5344CB8AC3E}">
        <p14:creationId xmlns:p14="http://schemas.microsoft.com/office/powerpoint/2010/main" val="4105225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a:t>
            </a:r>
            <a:r>
              <a:rPr lang="en-US" dirty="0" err="1" smtClean="0"/>
              <a:t>Jeg</a:t>
            </a:r>
            <a:r>
              <a:rPr lang="en-US" dirty="0" smtClean="0"/>
              <a:t> </a:t>
            </a:r>
            <a:r>
              <a:rPr lang="en-US" dirty="0" err="1" smtClean="0"/>
              <a:t>tolererer</a:t>
            </a:r>
            <a:r>
              <a:rPr lang="en-US" dirty="0" smtClean="0"/>
              <a:t> </a:t>
            </a:r>
            <a:r>
              <a:rPr lang="en-US" dirty="0" err="1" smtClean="0"/>
              <a:t>deg</a:t>
            </a:r>
            <a:r>
              <a:rPr lang="en-US" dirty="0" smtClean="0"/>
              <a:t>”</a:t>
            </a:r>
            <a:endParaRPr lang="en-US" dirty="0"/>
          </a:p>
        </p:txBody>
      </p:sp>
      <p:sp>
        <p:nvSpPr>
          <p:cNvPr id="3" name="Plassholder for innhold 2"/>
          <p:cNvSpPr>
            <a:spLocks noGrp="1"/>
          </p:cNvSpPr>
          <p:nvPr>
            <p:ph idx="1"/>
          </p:nvPr>
        </p:nvSpPr>
        <p:spPr/>
        <p:txBody>
          <a:bodyPr/>
          <a:lstStyle/>
          <a:p>
            <a:pPr marL="457200" indent="-457200">
              <a:buAutoNum type="arabicPeriod"/>
            </a:pPr>
            <a:r>
              <a:rPr lang="nb-NO" dirty="0" smtClean="0"/>
              <a:t>B: “Du har gul t-skjorte”</a:t>
            </a:r>
          </a:p>
          <a:p>
            <a:pPr marL="457200" indent="-457200">
              <a:buAutoNum type="arabicPeriod"/>
            </a:pPr>
            <a:r>
              <a:rPr lang="nb-NO" dirty="0" smtClean="0"/>
              <a:t>B: “For meg er det greit at du har gul t-skjorte”</a:t>
            </a:r>
          </a:p>
          <a:p>
            <a:pPr marL="400050" lvl="1" indent="0">
              <a:buNone/>
            </a:pPr>
            <a:r>
              <a:rPr lang="nb-NO" dirty="0" smtClean="0"/>
              <a:t> A: “Takk”</a:t>
            </a:r>
          </a:p>
          <a:p>
            <a:pPr marL="0" indent="0">
              <a:buNone/>
            </a:pPr>
            <a:r>
              <a:rPr lang="nb-NO" dirty="0" smtClean="0"/>
              <a:t>3.	B: “Det er helt i orden at du har gul t-skjorte, min tante 		har det også og jeg har ingen ting i mot det. Jeg 			tolererer derfor at du også har det”</a:t>
            </a:r>
          </a:p>
          <a:p>
            <a:endParaRPr lang="nb-NO" dirty="0"/>
          </a:p>
        </p:txBody>
      </p:sp>
    </p:spTree>
    <p:extLst>
      <p:ext uri="{BB962C8B-B14F-4D97-AF65-F5344CB8AC3E}">
        <p14:creationId xmlns:p14="http://schemas.microsoft.com/office/powerpoint/2010/main" val="168991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en-US"/>
          </a:p>
        </p:txBody>
      </p:sp>
      <p:sp>
        <p:nvSpPr>
          <p:cNvPr id="3" name="Plassholder for innhold 2"/>
          <p:cNvSpPr>
            <a:spLocks noGrp="1"/>
          </p:cNvSpPr>
          <p:nvPr>
            <p:ph idx="1"/>
          </p:nvPr>
        </p:nvSpPr>
        <p:spPr/>
        <p:txBody>
          <a:bodyPr/>
          <a:lstStyle/>
          <a:p>
            <a:r>
              <a:rPr lang="en-US" dirty="0" err="1" smtClean="0"/>
              <a:t>Hvordan</a:t>
            </a:r>
            <a:r>
              <a:rPr lang="en-US" dirty="0" smtClean="0"/>
              <a:t> </a:t>
            </a:r>
            <a:r>
              <a:rPr lang="en-US" dirty="0" err="1" smtClean="0"/>
              <a:t>føltes</a:t>
            </a:r>
            <a:r>
              <a:rPr lang="en-US" dirty="0" smtClean="0"/>
              <a:t> </a:t>
            </a:r>
            <a:r>
              <a:rPr lang="en-US" dirty="0" err="1" smtClean="0"/>
              <a:t>det</a:t>
            </a:r>
            <a:r>
              <a:rPr lang="en-US" dirty="0" smtClean="0"/>
              <a:t> </a:t>
            </a:r>
            <a:r>
              <a:rPr lang="en-US" dirty="0" err="1" smtClean="0"/>
              <a:t>å</a:t>
            </a:r>
            <a:r>
              <a:rPr lang="en-US" dirty="0" smtClean="0"/>
              <a:t> </a:t>
            </a:r>
            <a:r>
              <a:rPr lang="en-US" dirty="0" err="1" smtClean="0"/>
              <a:t>blir</a:t>
            </a:r>
            <a:r>
              <a:rPr lang="en-US" dirty="0" smtClean="0"/>
              <a:t> </a:t>
            </a:r>
            <a:r>
              <a:rPr lang="en-US" dirty="0" err="1" smtClean="0"/>
              <a:t>tolerert</a:t>
            </a:r>
            <a:r>
              <a:rPr lang="en-US" dirty="0" smtClean="0"/>
              <a:t>?</a:t>
            </a:r>
          </a:p>
          <a:p>
            <a:r>
              <a:rPr lang="en-US" dirty="0" err="1" smtClean="0"/>
              <a:t>Hvordan</a:t>
            </a:r>
            <a:r>
              <a:rPr lang="en-US" dirty="0" smtClean="0"/>
              <a:t> </a:t>
            </a:r>
            <a:r>
              <a:rPr lang="en-US" dirty="0" err="1" smtClean="0"/>
              <a:t>føltes</a:t>
            </a:r>
            <a:r>
              <a:rPr lang="en-US" dirty="0" smtClean="0"/>
              <a:t> </a:t>
            </a:r>
            <a:r>
              <a:rPr lang="en-US" dirty="0" err="1" smtClean="0"/>
              <a:t>det</a:t>
            </a:r>
            <a:r>
              <a:rPr lang="en-US" dirty="0" smtClean="0"/>
              <a:t> </a:t>
            </a:r>
            <a:r>
              <a:rPr lang="en-US" dirty="0" err="1" smtClean="0"/>
              <a:t>å</a:t>
            </a:r>
            <a:r>
              <a:rPr lang="en-US" dirty="0" smtClean="0"/>
              <a:t> </a:t>
            </a:r>
            <a:r>
              <a:rPr lang="en-US" dirty="0" err="1" smtClean="0"/>
              <a:t>tolerere</a:t>
            </a:r>
            <a:r>
              <a:rPr lang="en-US" dirty="0" smtClean="0"/>
              <a:t>?</a:t>
            </a:r>
          </a:p>
          <a:p>
            <a:r>
              <a:rPr lang="en-US" dirty="0" err="1" smtClean="0"/>
              <a:t>Er</a:t>
            </a:r>
            <a:r>
              <a:rPr lang="en-US" dirty="0" smtClean="0"/>
              <a:t> </a:t>
            </a:r>
            <a:r>
              <a:rPr lang="en-US" dirty="0" err="1" smtClean="0"/>
              <a:t>det</a:t>
            </a:r>
            <a:r>
              <a:rPr lang="en-US" dirty="0" smtClean="0"/>
              <a:t> en </a:t>
            </a:r>
            <a:r>
              <a:rPr lang="en-US" dirty="0" err="1" smtClean="0"/>
              <a:t>forskjell</a:t>
            </a:r>
            <a:r>
              <a:rPr lang="en-US" dirty="0" smtClean="0"/>
              <a:t> </a:t>
            </a:r>
            <a:r>
              <a:rPr lang="en-US" dirty="0" err="1" smtClean="0"/>
              <a:t>mellom</a:t>
            </a:r>
            <a:r>
              <a:rPr lang="en-US" dirty="0" smtClean="0"/>
              <a:t> </a:t>
            </a:r>
            <a:r>
              <a:rPr lang="en-US" dirty="0" err="1" smtClean="0"/>
              <a:t>disse</a:t>
            </a:r>
            <a:r>
              <a:rPr lang="en-US" dirty="0" smtClean="0"/>
              <a:t>? </a:t>
            </a:r>
          </a:p>
          <a:p>
            <a:r>
              <a:rPr lang="en-US" dirty="0" err="1" smtClean="0"/>
              <a:t>Er</a:t>
            </a:r>
            <a:r>
              <a:rPr lang="en-US" dirty="0" smtClean="0"/>
              <a:t> </a:t>
            </a:r>
            <a:r>
              <a:rPr lang="en-US" dirty="0" err="1" smtClean="0"/>
              <a:t>det</a:t>
            </a:r>
            <a:r>
              <a:rPr lang="en-US" dirty="0" smtClean="0"/>
              <a:t> </a:t>
            </a:r>
            <a:r>
              <a:rPr lang="en-US" dirty="0" err="1" smtClean="0"/>
              <a:t>å</a:t>
            </a:r>
            <a:r>
              <a:rPr lang="en-US" dirty="0" smtClean="0"/>
              <a:t> </a:t>
            </a:r>
            <a:r>
              <a:rPr lang="en-US" dirty="0" err="1" smtClean="0"/>
              <a:t>tolerere</a:t>
            </a:r>
            <a:r>
              <a:rPr lang="en-US" dirty="0" smtClean="0"/>
              <a:t> et </a:t>
            </a:r>
            <a:r>
              <a:rPr lang="en-US" dirty="0" err="1" smtClean="0"/>
              <a:t>kompliment</a:t>
            </a:r>
            <a:r>
              <a:rPr lang="en-US" dirty="0" smtClean="0"/>
              <a:t>?</a:t>
            </a:r>
          </a:p>
          <a:p>
            <a:r>
              <a:rPr lang="en-US" dirty="0" err="1" smtClean="0"/>
              <a:t>Hva</a:t>
            </a:r>
            <a:r>
              <a:rPr lang="en-US" dirty="0" smtClean="0"/>
              <a:t> </a:t>
            </a:r>
            <a:r>
              <a:rPr lang="en-US" dirty="0" err="1" smtClean="0"/>
              <a:t>skjer</a:t>
            </a:r>
            <a:r>
              <a:rPr lang="en-US" dirty="0"/>
              <a:t> </a:t>
            </a:r>
            <a:r>
              <a:rPr lang="en-US" dirty="0" err="1" smtClean="0"/>
              <a:t>i</a:t>
            </a:r>
            <a:r>
              <a:rPr lang="en-US" dirty="0" smtClean="0"/>
              <a:t> </a:t>
            </a:r>
            <a:r>
              <a:rPr lang="en-US" dirty="0" err="1" smtClean="0"/>
              <a:t>relasjonen</a:t>
            </a:r>
            <a:r>
              <a:rPr lang="en-US" dirty="0" smtClean="0"/>
              <a:t> </a:t>
            </a:r>
            <a:r>
              <a:rPr lang="en-US" dirty="0" err="1" smtClean="0"/>
              <a:t>mellom</a:t>
            </a:r>
            <a:r>
              <a:rPr lang="en-US" dirty="0" smtClean="0"/>
              <a:t> den </a:t>
            </a:r>
            <a:r>
              <a:rPr lang="en-US" dirty="0" err="1" smtClean="0"/>
              <a:t>som</a:t>
            </a:r>
            <a:r>
              <a:rPr lang="en-US" dirty="0" smtClean="0"/>
              <a:t> </a:t>
            </a:r>
            <a:r>
              <a:rPr lang="en-US" dirty="0" err="1" smtClean="0"/>
              <a:t>tolererer</a:t>
            </a:r>
            <a:r>
              <a:rPr lang="en-US" dirty="0" smtClean="0"/>
              <a:t> </a:t>
            </a:r>
            <a:r>
              <a:rPr lang="en-US" dirty="0" err="1" smtClean="0"/>
              <a:t>og</a:t>
            </a:r>
            <a:r>
              <a:rPr lang="en-US" dirty="0" smtClean="0"/>
              <a:t> den </a:t>
            </a:r>
            <a:r>
              <a:rPr lang="en-US" dirty="0" err="1" smtClean="0"/>
              <a:t>som</a:t>
            </a:r>
            <a:r>
              <a:rPr lang="en-US" dirty="0" smtClean="0"/>
              <a:t> </a:t>
            </a:r>
            <a:r>
              <a:rPr lang="en-US" dirty="0" err="1" smtClean="0"/>
              <a:t>blir</a:t>
            </a:r>
            <a:r>
              <a:rPr lang="en-US" dirty="0" smtClean="0"/>
              <a:t> </a:t>
            </a:r>
            <a:r>
              <a:rPr lang="en-US" dirty="0" err="1" smtClean="0"/>
              <a:t>tolerert</a:t>
            </a:r>
            <a:r>
              <a:rPr lang="en-US" dirty="0" smtClean="0"/>
              <a:t>?</a:t>
            </a:r>
          </a:p>
          <a:p>
            <a:r>
              <a:rPr lang="en-US" dirty="0" err="1" smtClean="0"/>
              <a:t>Hva</a:t>
            </a:r>
            <a:r>
              <a:rPr lang="en-US" dirty="0" smtClean="0"/>
              <a:t> </a:t>
            </a:r>
            <a:r>
              <a:rPr lang="en-US" dirty="0" err="1" smtClean="0"/>
              <a:t>er</a:t>
            </a:r>
            <a:r>
              <a:rPr lang="en-US" dirty="0" smtClean="0"/>
              <a:t> </a:t>
            </a:r>
            <a:r>
              <a:rPr lang="en-US" dirty="0" err="1" smtClean="0"/>
              <a:t>egentlig</a:t>
            </a:r>
            <a:r>
              <a:rPr lang="en-US" dirty="0" smtClean="0"/>
              <a:t> </a:t>
            </a:r>
            <a:r>
              <a:rPr lang="en-US" dirty="0" err="1" smtClean="0"/>
              <a:t>toleranse</a:t>
            </a:r>
            <a:r>
              <a:rPr lang="en-US" dirty="0" smtClean="0"/>
              <a:t>?</a:t>
            </a:r>
            <a:endParaRPr lang="en-US" dirty="0"/>
          </a:p>
        </p:txBody>
      </p:sp>
    </p:spTree>
    <p:extLst>
      <p:ext uri="{BB962C8B-B14F-4D97-AF65-F5344CB8AC3E}">
        <p14:creationId xmlns:p14="http://schemas.microsoft.com/office/powerpoint/2010/main" val="155150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058257" y="886398"/>
            <a:ext cx="7500395" cy="1077218"/>
          </a:xfrm>
          <a:prstGeom prst="rect">
            <a:avLst/>
          </a:prstGeom>
          <a:noFill/>
        </p:spPr>
        <p:txBody>
          <a:bodyPr wrap="square" rtlCol="0">
            <a:spAutoFit/>
          </a:bodyPr>
          <a:lstStyle/>
          <a:p>
            <a:pPr algn="ctr"/>
            <a:r>
              <a:rPr lang="en-US" sz="3600" dirty="0" smtClean="0"/>
              <a:t>“Vi </a:t>
            </a:r>
            <a:r>
              <a:rPr lang="en-US" sz="3600" dirty="0" err="1" smtClean="0"/>
              <a:t>må</a:t>
            </a:r>
            <a:r>
              <a:rPr lang="en-US" sz="3600" dirty="0" smtClean="0"/>
              <a:t> </a:t>
            </a:r>
            <a:r>
              <a:rPr lang="en-US" sz="3600" dirty="0" err="1" smtClean="0"/>
              <a:t>være</a:t>
            </a:r>
            <a:r>
              <a:rPr lang="en-US" sz="3600" dirty="0" smtClean="0"/>
              <a:t> </a:t>
            </a:r>
            <a:r>
              <a:rPr lang="en-US" sz="3600" dirty="0" err="1" smtClean="0"/>
              <a:t>snille</a:t>
            </a:r>
            <a:r>
              <a:rPr lang="en-US" sz="3600" dirty="0" smtClean="0"/>
              <a:t> med de </a:t>
            </a:r>
            <a:r>
              <a:rPr lang="en-US" sz="3600" dirty="0" err="1" smtClean="0"/>
              <a:t>homofile</a:t>
            </a:r>
            <a:r>
              <a:rPr lang="en-US" sz="3600" dirty="0" smtClean="0"/>
              <a:t>”</a:t>
            </a:r>
          </a:p>
          <a:p>
            <a:endParaRPr lang="en-US" sz="2800" dirty="0"/>
          </a:p>
        </p:txBody>
      </p:sp>
      <p:sp>
        <p:nvSpPr>
          <p:cNvPr id="3" name="TekstSylinder 2"/>
          <p:cNvSpPr txBox="1"/>
          <p:nvPr/>
        </p:nvSpPr>
        <p:spPr>
          <a:xfrm>
            <a:off x="1283135" y="4167387"/>
            <a:ext cx="6944811" cy="1384995"/>
          </a:xfrm>
          <a:prstGeom prst="rect">
            <a:avLst/>
          </a:prstGeom>
          <a:noFill/>
        </p:spPr>
        <p:txBody>
          <a:bodyPr wrap="square" rtlCol="0">
            <a:spAutoFit/>
          </a:bodyPr>
          <a:lstStyle/>
          <a:p>
            <a:r>
              <a:rPr lang="en-US" sz="2800" b="1" dirty="0" smtClean="0"/>
              <a:t>Fra </a:t>
            </a:r>
            <a:r>
              <a:rPr lang="en-US" sz="2800" b="1" dirty="0" err="1"/>
              <a:t>ordboka</a:t>
            </a:r>
            <a:r>
              <a:rPr lang="en-US" sz="2800" b="1" dirty="0"/>
              <a:t>: </a:t>
            </a:r>
            <a:endParaRPr lang="en-US" sz="2800" b="1" dirty="0" smtClean="0"/>
          </a:p>
          <a:p>
            <a:r>
              <a:rPr lang="en-US" sz="2800" dirty="0" smtClean="0"/>
              <a:t>“</a:t>
            </a:r>
            <a:r>
              <a:rPr lang="en-US" sz="2800" dirty="0" err="1" smtClean="0"/>
              <a:t>Toleranse</a:t>
            </a:r>
            <a:r>
              <a:rPr lang="en-US" sz="2800" dirty="0" smtClean="0"/>
              <a:t> </a:t>
            </a:r>
            <a:r>
              <a:rPr lang="en-US" sz="2800" dirty="0" err="1"/>
              <a:t>kommer</a:t>
            </a:r>
            <a:r>
              <a:rPr lang="en-US" sz="2800" dirty="0"/>
              <a:t> </a:t>
            </a:r>
            <a:r>
              <a:rPr lang="en-US" sz="2800" dirty="0" err="1"/>
              <a:t>fra</a:t>
            </a:r>
            <a:r>
              <a:rPr lang="en-US" sz="2800" dirty="0"/>
              <a:t> </a:t>
            </a:r>
            <a:r>
              <a:rPr lang="en-US" sz="2800" dirty="0" err="1"/>
              <a:t>det</a:t>
            </a:r>
            <a:r>
              <a:rPr lang="en-US" sz="2800" dirty="0"/>
              <a:t> </a:t>
            </a:r>
            <a:r>
              <a:rPr lang="en-US" sz="2800" dirty="0" err="1"/>
              <a:t>latinske</a:t>
            </a:r>
            <a:r>
              <a:rPr lang="en-US" sz="2800" dirty="0"/>
              <a:t> </a:t>
            </a:r>
            <a:r>
              <a:rPr lang="en-US" sz="2800" i="1" dirty="0" err="1"/>
              <a:t>tolerantia</a:t>
            </a:r>
            <a:r>
              <a:rPr lang="en-US" sz="2800" i="1" dirty="0"/>
              <a:t> </a:t>
            </a:r>
            <a:r>
              <a:rPr lang="en-US" sz="2800" dirty="0" err="1"/>
              <a:t>som</a:t>
            </a:r>
            <a:r>
              <a:rPr lang="en-US" sz="2800" dirty="0"/>
              <a:t> </a:t>
            </a:r>
            <a:r>
              <a:rPr lang="en-US" sz="2800" dirty="0" err="1"/>
              <a:t>betyr</a:t>
            </a:r>
            <a:r>
              <a:rPr lang="en-US" sz="2800" dirty="0"/>
              <a:t> </a:t>
            </a:r>
            <a:r>
              <a:rPr lang="fr-FR" sz="2800" dirty="0"/>
              <a:t>«</a:t>
            </a:r>
            <a:r>
              <a:rPr lang="en-US" sz="2800" dirty="0" err="1"/>
              <a:t>det</a:t>
            </a:r>
            <a:r>
              <a:rPr lang="en-US" sz="2800" dirty="0"/>
              <a:t> </a:t>
            </a:r>
            <a:r>
              <a:rPr lang="en-US" sz="2800" dirty="0" err="1"/>
              <a:t>å</a:t>
            </a:r>
            <a:r>
              <a:rPr lang="en-US" sz="2800" dirty="0"/>
              <a:t> </a:t>
            </a:r>
            <a:r>
              <a:rPr lang="en-US" sz="2800" dirty="0" err="1"/>
              <a:t>tåle</a:t>
            </a:r>
            <a:r>
              <a:rPr lang="en-US" sz="2800" dirty="0"/>
              <a:t>» </a:t>
            </a:r>
            <a:r>
              <a:rPr lang="en-US" sz="2800" dirty="0" err="1"/>
              <a:t>eller</a:t>
            </a:r>
            <a:r>
              <a:rPr lang="en-US" sz="2800" dirty="0"/>
              <a:t> </a:t>
            </a:r>
            <a:r>
              <a:rPr lang="fr-FR" sz="2800" dirty="0"/>
              <a:t>«</a:t>
            </a:r>
            <a:r>
              <a:rPr lang="en-US" sz="2800" dirty="0" err="1"/>
              <a:t>holde</a:t>
            </a:r>
            <a:r>
              <a:rPr lang="en-US" sz="2800" dirty="0"/>
              <a:t> </a:t>
            </a:r>
            <a:r>
              <a:rPr lang="en-US" sz="2800" dirty="0" err="1"/>
              <a:t>ut</a:t>
            </a:r>
            <a:r>
              <a:rPr lang="en-US" sz="2800" dirty="0"/>
              <a:t> </a:t>
            </a:r>
            <a:r>
              <a:rPr lang="en-US" sz="2800" dirty="0" err="1"/>
              <a:t>noe</a:t>
            </a:r>
            <a:r>
              <a:rPr lang="en-US" sz="2800" dirty="0"/>
              <a:t>»”</a:t>
            </a:r>
          </a:p>
        </p:txBody>
      </p:sp>
    </p:spTree>
    <p:extLst>
      <p:ext uri="{BB962C8B-B14F-4D97-AF65-F5344CB8AC3E}">
        <p14:creationId xmlns:p14="http://schemas.microsoft.com/office/powerpoint/2010/main" val="116321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Hva</a:t>
            </a:r>
            <a:r>
              <a:rPr lang="en-US" dirty="0" smtClean="0"/>
              <a:t> </a:t>
            </a:r>
            <a:r>
              <a:rPr lang="en-US" dirty="0" err="1" smtClean="0"/>
              <a:t>er</a:t>
            </a:r>
            <a:r>
              <a:rPr lang="en-US" dirty="0" smtClean="0"/>
              <a:t> </a:t>
            </a:r>
            <a:r>
              <a:rPr lang="en-US" dirty="0" err="1" smtClean="0"/>
              <a:t>normer</a:t>
            </a:r>
            <a:r>
              <a:rPr lang="en-US" dirty="0" smtClean="0"/>
              <a:t>?</a:t>
            </a:r>
            <a:endParaRPr lang="en-US" dirty="0"/>
          </a:p>
        </p:txBody>
      </p:sp>
      <p:sp>
        <p:nvSpPr>
          <p:cNvPr id="3" name="Plassholder for innhold 2"/>
          <p:cNvSpPr>
            <a:spLocks noGrp="1"/>
          </p:cNvSpPr>
          <p:nvPr>
            <p:ph idx="1"/>
          </p:nvPr>
        </p:nvSpPr>
        <p:spPr/>
        <p:txBody>
          <a:bodyPr/>
          <a:lstStyle/>
          <a:p>
            <a:r>
              <a:rPr lang="en-US" dirty="0" err="1" smtClean="0"/>
              <a:t>Blir</a:t>
            </a:r>
            <a:r>
              <a:rPr lang="en-US" dirty="0" smtClean="0"/>
              <a:t> </a:t>
            </a:r>
            <a:r>
              <a:rPr lang="en-US" dirty="0" err="1" smtClean="0"/>
              <a:t>tatt</a:t>
            </a:r>
            <a:r>
              <a:rPr lang="en-US" dirty="0" smtClean="0"/>
              <a:t> for </a:t>
            </a:r>
            <a:r>
              <a:rPr lang="en-US" dirty="0" err="1" smtClean="0"/>
              <a:t>gitt</a:t>
            </a:r>
            <a:endParaRPr lang="en-US" dirty="0" smtClean="0"/>
          </a:p>
          <a:p>
            <a:r>
              <a:rPr lang="en-US" dirty="0" err="1" smtClean="0"/>
              <a:t>Endres</a:t>
            </a:r>
            <a:r>
              <a:rPr lang="en-US" dirty="0" smtClean="0"/>
              <a:t> </a:t>
            </a:r>
            <a:r>
              <a:rPr lang="en-US" dirty="0" err="1" smtClean="0"/>
              <a:t>fra</a:t>
            </a:r>
            <a:r>
              <a:rPr lang="en-US" dirty="0" smtClean="0"/>
              <a:t> </a:t>
            </a:r>
            <a:r>
              <a:rPr lang="en-US" dirty="0" err="1" smtClean="0"/>
              <a:t>tid</a:t>
            </a:r>
            <a:r>
              <a:rPr lang="en-US" dirty="0" smtClean="0"/>
              <a:t> </a:t>
            </a:r>
            <a:r>
              <a:rPr lang="en-US" dirty="0" err="1" smtClean="0"/>
              <a:t>og</a:t>
            </a:r>
            <a:r>
              <a:rPr lang="en-US" dirty="0" smtClean="0"/>
              <a:t> </a:t>
            </a:r>
            <a:r>
              <a:rPr lang="en-US" dirty="0" err="1" smtClean="0"/>
              <a:t>sted</a:t>
            </a:r>
            <a:endParaRPr lang="en-US" dirty="0" smtClean="0"/>
          </a:p>
          <a:p>
            <a:r>
              <a:rPr lang="en-US" dirty="0" smtClean="0"/>
              <a:t>Slipper </a:t>
            </a:r>
            <a:r>
              <a:rPr lang="en-US" dirty="0" err="1" smtClean="0"/>
              <a:t>å</a:t>
            </a:r>
            <a:r>
              <a:rPr lang="en-US" dirty="0" smtClean="0"/>
              <a:t> </a:t>
            </a:r>
            <a:r>
              <a:rPr lang="en-US" dirty="0" err="1" smtClean="0"/>
              <a:t>forsvare</a:t>
            </a:r>
            <a:r>
              <a:rPr lang="en-US" dirty="0" smtClean="0"/>
              <a:t> </a:t>
            </a:r>
            <a:r>
              <a:rPr lang="en-US" dirty="0" err="1" smtClean="0"/>
              <a:t>seg</a:t>
            </a:r>
            <a:endParaRPr lang="en-US" dirty="0" smtClean="0"/>
          </a:p>
          <a:p>
            <a:r>
              <a:rPr lang="en-US" dirty="0" err="1" smtClean="0"/>
              <a:t>Usynlige</a:t>
            </a:r>
            <a:r>
              <a:rPr lang="en-US" dirty="0" smtClean="0"/>
              <a:t> </a:t>
            </a:r>
            <a:r>
              <a:rPr lang="en-US" dirty="0" err="1" smtClean="0"/>
              <a:t>hvis</a:t>
            </a:r>
            <a:r>
              <a:rPr lang="en-US" dirty="0" smtClean="0"/>
              <a:t> vi </a:t>
            </a:r>
            <a:r>
              <a:rPr lang="en-US" dirty="0" err="1" smtClean="0"/>
              <a:t>følger</a:t>
            </a:r>
            <a:r>
              <a:rPr lang="en-US" dirty="0" smtClean="0"/>
              <a:t> </a:t>
            </a:r>
            <a:r>
              <a:rPr lang="en-US" dirty="0" err="1" smtClean="0"/>
              <a:t>dem</a:t>
            </a:r>
            <a:endParaRPr lang="en-US" dirty="0" smtClean="0"/>
          </a:p>
          <a:p>
            <a:r>
              <a:rPr lang="en-US" dirty="0" err="1" smtClean="0"/>
              <a:t>Merkes</a:t>
            </a:r>
            <a:r>
              <a:rPr lang="en-US" dirty="0" smtClean="0"/>
              <a:t> </a:t>
            </a:r>
            <a:r>
              <a:rPr lang="en-US" dirty="0" err="1" smtClean="0"/>
              <a:t>ofte</a:t>
            </a:r>
            <a:r>
              <a:rPr lang="en-US" dirty="0" smtClean="0"/>
              <a:t> </a:t>
            </a:r>
            <a:r>
              <a:rPr lang="en-US" dirty="0" err="1" smtClean="0"/>
              <a:t>først</a:t>
            </a:r>
            <a:r>
              <a:rPr lang="en-US" dirty="0" smtClean="0"/>
              <a:t> </a:t>
            </a:r>
            <a:r>
              <a:rPr lang="en-US" dirty="0" err="1" smtClean="0"/>
              <a:t>når</a:t>
            </a:r>
            <a:r>
              <a:rPr lang="en-US" dirty="0" smtClean="0"/>
              <a:t> de </a:t>
            </a:r>
            <a:r>
              <a:rPr lang="en-US" dirty="0" err="1" smtClean="0"/>
              <a:t>brytes</a:t>
            </a:r>
            <a:endParaRPr lang="en-US" dirty="0" smtClean="0"/>
          </a:p>
          <a:p>
            <a:r>
              <a:rPr lang="en-US" dirty="0" err="1" smtClean="0"/>
              <a:t>Å</a:t>
            </a:r>
            <a:r>
              <a:rPr lang="en-US" dirty="0" smtClean="0"/>
              <a:t> </a:t>
            </a:r>
            <a:r>
              <a:rPr lang="en-US" dirty="0" err="1" smtClean="0"/>
              <a:t>bryte</a:t>
            </a:r>
            <a:r>
              <a:rPr lang="en-US" dirty="0" smtClean="0"/>
              <a:t> en norm </a:t>
            </a:r>
            <a:r>
              <a:rPr lang="en-US" dirty="0" err="1" smtClean="0"/>
              <a:t>kan</a:t>
            </a:r>
            <a:r>
              <a:rPr lang="en-US" dirty="0" smtClean="0"/>
              <a:t> </a:t>
            </a:r>
            <a:r>
              <a:rPr lang="en-US" dirty="0" err="1" smtClean="0"/>
              <a:t>gi</a:t>
            </a:r>
            <a:r>
              <a:rPr lang="en-US" dirty="0" smtClean="0"/>
              <a:t> </a:t>
            </a:r>
            <a:r>
              <a:rPr lang="en-US" dirty="0" err="1" smtClean="0"/>
              <a:t>sanksjoner</a:t>
            </a:r>
            <a:endParaRPr lang="en-US" dirty="0" smtClean="0"/>
          </a:p>
          <a:p>
            <a:r>
              <a:rPr lang="en-US" dirty="0" err="1" smtClean="0"/>
              <a:t>Tilpasser</a:t>
            </a:r>
            <a:r>
              <a:rPr lang="en-US" dirty="0" smtClean="0"/>
              <a:t> </a:t>
            </a:r>
            <a:r>
              <a:rPr lang="en-US" dirty="0" err="1" smtClean="0"/>
              <a:t>oss</a:t>
            </a:r>
            <a:r>
              <a:rPr lang="en-US" dirty="0" smtClean="0"/>
              <a:t> </a:t>
            </a:r>
            <a:r>
              <a:rPr lang="en-US" dirty="0" err="1" smtClean="0"/>
              <a:t>uten</a:t>
            </a:r>
            <a:r>
              <a:rPr lang="en-US" dirty="0" smtClean="0"/>
              <a:t> </a:t>
            </a:r>
            <a:r>
              <a:rPr lang="en-US" dirty="0" err="1" smtClean="0"/>
              <a:t>å</a:t>
            </a:r>
            <a:r>
              <a:rPr lang="en-US" dirty="0" smtClean="0"/>
              <a:t> </a:t>
            </a:r>
            <a:r>
              <a:rPr lang="en-US" dirty="0" err="1" smtClean="0"/>
              <a:t>tenke</a:t>
            </a:r>
            <a:r>
              <a:rPr lang="en-US" dirty="0" smtClean="0"/>
              <a:t> over </a:t>
            </a:r>
            <a:r>
              <a:rPr lang="en-US" dirty="0" err="1" smtClean="0"/>
              <a:t>det</a:t>
            </a:r>
            <a:endParaRPr lang="en-US" dirty="0" smtClean="0"/>
          </a:p>
          <a:p>
            <a:r>
              <a:rPr lang="en-US" dirty="0" smtClean="0"/>
              <a:t>Jo </a:t>
            </a:r>
            <a:r>
              <a:rPr lang="en-US" dirty="0" err="1" smtClean="0"/>
              <a:t>sterkere</a:t>
            </a:r>
            <a:r>
              <a:rPr lang="en-US" dirty="0" smtClean="0"/>
              <a:t> norm, </a:t>
            </a:r>
            <a:r>
              <a:rPr lang="en-US" dirty="0" err="1" smtClean="0"/>
              <a:t>desto</a:t>
            </a:r>
            <a:r>
              <a:rPr lang="en-US" dirty="0" smtClean="0"/>
              <a:t> </a:t>
            </a:r>
            <a:r>
              <a:rPr lang="en-US" dirty="0" err="1" smtClean="0"/>
              <a:t>mer</a:t>
            </a:r>
            <a:r>
              <a:rPr lang="en-US" dirty="0" smtClean="0"/>
              <a:t> </a:t>
            </a:r>
            <a:r>
              <a:rPr lang="en-US" dirty="0" err="1" smtClean="0"/>
              <a:t>usynlig</a:t>
            </a:r>
            <a:endParaRPr lang="en-US" dirty="0"/>
          </a:p>
        </p:txBody>
      </p:sp>
    </p:spTree>
    <p:extLst>
      <p:ext uri="{BB962C8B-B14F-4D97-AF65-F5344CB8AC3E}">
        <p14:creationId xmlns:p14="http://schemas.microsoft.com/office/powerpoint/2010/main" val="87092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stretch>
            <a:fillRect/>
          </a:stretch>
        </p:blipFill>
        <p:spPr>
          <a:xfrm>
            <a:off x="732926" y="1786023"/>
            <a:ext cx="2666724" cy="2666724"/>
          </a:xfrm>
          <a:prstGeom prst="rect">
            <a:avLst/>
          </a:prstGeom>
        </p:spPr>
      </p:pic>
      <p:sp>
        <p:nvSpPr>
          <p:cNvPr id="3" name="TekstSylinder 2"/>
          <p:cNvSpPr txBox="1"/>
          <p:nvPr/>
        </p:nvSpPr>
        <p:spPr>
          <a:xfrm>
            <a:off x="5423566" y="1786023"/>
            <a:ext cx="2738240" cy="2666724"/>
          </a:xfrm>
          <a:prstGeom prst="donut">
            <a:avLst>
              <a:gd name="adj" fmla="val 1143"/>
            </a:avLst>
          </a:prstGeom>
          <a:solidFill>
            <a:schemeClr val="accent1"/>
          </a:solidFill>
          <a:ln>
            <a:solidFill>
              <a:schemeClr val="accent1"/>
            </a:solidFill>
          </a:ln>
        </p:spPr>
        <p:txBody>
          <a:bodyPr wrap="square" rtlCol="0">
            <a:spAutoFit/>
          </a:bodyPr>
          <a:lstStyle/>
          <a:p>
            <a:endParaRPr lang="en-US" dirty="0"/>
          </a:p>
        </p:txBody>
      </p:sp>
      <p:sp>
        <p:nvSpPr>
          <p:cNvPr id="4" name="TekstSylinder 3"/>
          <p:cNvSpPr txBox="1"/>
          <p:nvPr/>
        </p:nvSpPr>
        <p:spPr>
          <a:xfrm>
            <a:off x="5754270" y="2712109"/>
            <a:ext cx="2063602" cy="707886"/>
          </a:xfrm>
          <a:prstGeom prst="rect">
            <a:avLst/>
          </a:prstGeom>
          <a:noFill/>
        </p:spPr>
        <p:txBody>
          <a:bodyPr wrap="square" rtlCol="0">
            <a:spAutoFit/>
          </a:bodyPr>
          <a:lstStyle/>
          <a:p>
            <a:pPr algn="ctr"/>
            <a:r>
              <a:rPr lang="en-US" sz="4000" dirty="0" smtClean="0"/>
              <a:t>NORM</a:t>
            </a:r>
            <a:endParaRPr lang="en-US" sz="4000" dirty="0"/>
          </a:p>
        </p:txBody>
      </p:sp>
      <p:sp>
        <p:nvSpPr>
          <p:cNvPr id="5" name="TekstSylinder 4"/>
          <p:cNvSpPr txBox="1"/>
          <p:nvPr/>
        </p:nvSpPr>
        <p:spPr>
          <a:xfrm>
            <a:off x="3584845" y="2940619"/>
            <a:ext cx="1640297" cy="733663"/>
          </a:xfrm>
          <a:prstGeom prst="rightArrow">
            <a:avLst/>
          </a:prstGeom>
          <a:solidFill>
            <a:schemeClr val="accent2"/>
          </a:solidFill>
        </p:spPr>
        <p:txBody>
          <a:bodyPr wrap="square" rtlCol="0">
            <a:spAutoFit/>
          </a:bodyPr>
          <a:lstStyle/>
          <a:p>
            <a:endParaRPr lang="en-US" dirty="0"/>
          </a:p>
        </p:txBody>
      </p:sp>
    </p:spTree>
    <p:extLst>
      <p:ext uri="{BB962C8B-B14F-4D97-AF65-F5344CB8AC3E}">
        <p14:creationId xmlns:p14="http://schemas.microsoft.com/office/powerpoint/2010/main" val="1680689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US" dirty="0" err="1" smtClean="0"/>
              <a:t>Sammensatt</a:t>
            </a:r>
            <a:r>
              <a:rPr lang="en-US" dirty="0" smtClean="0"/>
              <a:t> </a:t>
            </a:r>
            <a:r>
              <a:rPr lang="en-US" dirty="0" err="1" smtClean="0"/>
              <a:t>diskriminering</a:t>
            </a:r>
            <a:r>
              <a:rPr lang="en-US" smtClean="0"/>
              <a:t> (interseksjonalitet)</a:t>
            </a:r>
            <a:endParaRPr lang="en-US" dirty="0"/>
          </a:p>
        </p:txBody>
      </p:sp>
      <p:sp>
        <p:nvSpPr>
          <p:cNvPr id="3" name="Plassholder for tekst 2"/>
          <p:cNvSpPr>
            <a:spLocks noGrp="1"/>
          </p:cNvSpPr>
          <p:nvPr>
            <p:ph type="body" idx="1"/>
          </p:nvPr>
        </p:nvSpPr>
        <p:spPr/>
        <p:txBody>
          <a:bodyPr/>
          <a:lstStyle/>
          <a:p>
            <a:r>
              <a:rPr lang="en-US" dirty="0" err="1" smtClean="0"/>
              <a:t>Hva</a:t>
            </a:r>
            <a:r>
              <a:rPr lang="en-US" dirty="0" smtClean="0"/>
              <a:t> </a:t>
            </a:r>
            <a:r>
              <a:rPr lang="en-US" dirty="0" err="1" smtClean="0"/>
              <a:t>betyr</a:t>
            </a:r>
            <a:r>
              <a:rPr lang="en-US" dirty="0" smtClean="0"/>
              <a:t> </a:t>
            </a:r>
            <a:r>
              <a:rPr lang="en-US" dirty="0" err="1" smtClean="0"/>
              <a:t>det</a:t>
            </a:r>
            <a:r>
              <a:rPr lang="en-US" dirty="0"/>
              <a:t>?</a:t>
            </a:r>
          </a:p>
        </p:txBody>
      </p:sp>
    </p:spTree>
    <p:extLst>
      <p:ext uri="{BB962C8B-B14F-4D97-AF65-F5344CB8AC3E}">
        <p14:creationId xmlns:p14="http://schemas.microsoft.com/office/powerpoint/2010/main" val="370468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NY PP-mal LNU">
  <a:themeElements>
    <a:clrScheme name="LNU 3">
      <a:dk1>
        <a:srgbClr val="505150"/>
      </a:dk1>
      <a:lt1>
        <a:sysClr val="window" lastClr="FFFFFF"/>
      </a:lt1>
      <a:dk2>
        <a:srgbClr val="777877"/>
      </a:dk2>
      <a:lt2>
        <a:srgbClr val="D0D0C1"/>
      </a:lt2>
      <a:accent1>
        <a:srgbClr val="CC0055"/>
      </a:accent1>
      <a:accent2>
        <a:srgbClr val="003A56"/>
      </a:accent2>
      <a:accent3>
        <a:srgbClr val="306848"/>
      </a:accent3>
      <a:accent4>
        <a:srgbClr val="D0D0C1"/>
      </a:accent4>
      <a:accent5>
        <a:srgbClr val="B8BFC6"/>
      </a:accent5>
      <a:accent6>
        <a:srgbClr val="C1D0C4"/>
      </a:accent6>
      <a:hlink>
        <a:srgbClr val="CC0055"/>
      </a:hlink>
      <a:folHlink>
        <a:srgbClr val="003A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NY PP-mal LNU.potx</Template>
  <TotalTime>7395</TotalTime>
  <Words>6925</Words>
  <Application>Microsoft Office PowerPoint</Application>
  <PresentationFormat>On-screen Show (4:3)</PresentationFormat>
  <Paragraphs>295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Georgia</vt:lpstr>
      <vt:lpstr>NY PP-mal LNU</vt:lpstr>
      <vt:lpstr>Mangfold i organisasjonene</vt:lpstr>
      <vt:lpstr>PowerPoint Presentation</vt:lpstr>
      <vt:lpstr>Fra toleranse til normer og sammensatt diskriminering</vt:lpstr>
      <vt:lpstr>“Jeg tolererer deg”</vt:lpstr>
      <vt:lpstr>PowerPoint Presentation</vt:lpstr>
      <vt:lpstr>PowerPoint Presentation</vt:lpstr>
      <vt:lpstr>Hva er normer?</vt:lpstr>
      <vt:lpstr>PowerPoint Presentation</vt:lpstr>
      <vt:lpstr>Sammensatt diskriminering (interseksjonalitet)</vt:lpstr>
      <vt:lpstr>PowerPoint Presentation</vt:lpstr>
      <vt:lpstr>Hva er poenget?</vt:lpstr>
      <vt:lpstr>PowerPoint Presentation</vt:lpstr>
      <vt:lpstr>Praktisk del</vt:lpstr>
      <vt:lpstr>Hvem er inkludert hos oss?</vt:lpstr>
      <vt:lpstr>PowerPoint Presentation</vt:lpstr>
      <vt:lpstr>Hva kom dere frem til?</vt:lpstr>
      <vt:lpstr>Dilemma</vt:lpstr>
      <vt:lpstr>avslutning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Kristoffer Nilsen</dc:creator>
  <cp:lastModifiedBy>Kveldsvakt</cp:lastModifiedBy>
  <cp:revision>90</cp:revision>
  <cp:lastPrinted>2017-03-31T12:56:23Z</cp:lastPrinted>
  <dcterms:created xsi:type="dcterms:W3CDTF">2015-12-16T17:18:09Z</dcterms:created>
  <dcterms:modified xsi:type="dcterms:W3CDTF">2017-04-04T17:58:59Z</dcterms:modified>
</cp:coreProperties>
</file>